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48" r:id="rId1"/>
  </p:sldMasterIdLst>
  <p:notesMasterIdLst>
    <p:notesMasterId r:id="rId19"/>
  </p:notesMasterIdLst>
  <p:sldIdLst>
    <p:sldId id="256" r:id="rId2"/>
    <p:sldId id="257" r:id="rId3"/>
    <p:sldId id="262" r:id="rId4"/>
    <p:sldId id="263" r:id="rId5"/>
    <p:sldId id="261" r:id="rId6"/>
    <p:sldId id="267" r:id="rId7"/>
    <p:sldId id="268" r:id="rId8"/>
    <p:sldId id="269" r:id="rId9"/>
    <p:sldId id="270" r:id="rId10"/>
    <p:sldId id="271" r:id="rId11"/>
    <p:sldId id="272" r:id="rId12"/>
    <p:sldId id="264" r:id="rId13"/>
    <p:sldId id="265" r:id="rId14"/>
    <p:sldId id="260" r:id="rId15"/>
    <p:sldId id="258" r:id="rId16"/>
    <p:sldId id="259" r:id="rId17"/>
    <p:sldId id="266" r:id="rId18"/>
  </p:sldIdLst>
  <p:sldSz cx="14630400" cy="8229600"/>
  <p:notesSz cx="8229600" cy="14630400"/>
  <p:embeddedFontLst>
    <p:embeddedFont>
      <p:font typeface="Calibri" panose="020F0502020204030204" pitchFamily="34" charset="0"/>
      <p:regular r:id="rId20"/>
      <p:bold r:id="rId21"/>
      <p:italic r:id="rId22"/>
      <p:boldItalic r:id="rId23"/>
    </p:embeddedFont>
    <p:embeddedFont>
      <p:font typeface="Syne" panose="020B0604020202020204" charset="0"/>
      <p:regular r:id="rId24"/>
    </p:embeddedFont>
  </p:embeddedFontLst>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1E"/>
    <a:srgbClr val="031504"/>
    <a:srgbClr val="000A1E"/>
    <a:srgbClr val="1E2F13"/>
    <a:srgbClr val="17240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s>
</file>

<file path=ppt/media/hdphoto1.wdp>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42014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890606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8422143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776945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411790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103141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7795898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596477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096531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4100946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791230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3625048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6">
                <a:lumMod val="75000"/>
              </a:schemeClr>
            </a:gs>
            <a:gs pos="0">
              <a:srgbClr val="00421E"/>
            </a:gs>
            <a:gs pos="16000">
              <a:srgbClr val="031504"/>
            </a:gs>
          </a:gsLst>
          <a:path path="circle">
            <a:fillToRect t="100000" r="100000"/>
          </a:path>
          <a:tileRect l="-100000" b="-100000"/>
        </a:gra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png"/><Relationship Id="rId7"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6226135" y="581144"/>
            <a:ext cx="7664529" cy="5469255"/>
          </a:xfrm>
          <a:prstGeom prst="rect">
            <a:avLst/>
          </a:prstGeom>
          <a:noFill/>
          <a:ln/>
        </p:spPr>
        <p:txBody>
          <a:bodyPr wrap="square" lIns="0" tIns="0" rIns="0" bIns="0" rtlCol="0" anchor="t"/>
          <a:lstStyle/>
          <a:p>
            <a:pPr marL="0" indent="0">
              <a:lnSpc>
                <a:spcPts val="7150"/>
              </a:lnSpc>
              <a:buNone/>
            </a:pPr>
            <a:r>
              <a:rPr lang="en-US" sz="5700" b="1" dirty="0">
                <a:solidFill>
                  <a:srgbClr val="F0F4F1"/>
                </a:solidFill>
                <a:latin typeface="Syne" pitchFamily="34" charset="0"/>
                <a:ea typeface="Syne" pitchFamily="34" charset="-122"/>
                <a:cs typeface="Syne" pitchFamily="34" charset="-120"/>
              </a:rPr>
              <a:t>Islas Perdidas: Una Aventura de Supervivencia</a:t>
            </a:r>
            <a:endParaRPr lang="en-US" sz="5700" dirty="0"/>
          </a:p>
        </p:txBody>
      </p:sp>
      <p:sp>
        <p:nvSpPr>
          <p:cNvPr id="4" name="Text 1"/>
          <p:cNvSpPr/>
          <p:nvPr/>
        </p:nvSpPr>
        <p:spPr>
          <a:xfrm>
            <a:off x="6226135" y="4613847"/>
            <a:ext cx="7664529" cy="2615292"/>
          </a:xfrm>
          <a:prstGeom prst="rect">
            <a:avLst/>
          </a:prstGeom>
          <a:noFill/>
          <a:ln/>
        </p:spPr>
        <p:txBody>
          <a:bodyPr wrap="square" lIns="0" tIns="0" rIns="0" bIns="0" rtlCol="0" anchor="t"/>
          <a:lstStyle/>
          <a:p>
            <a:pPr marL="0" indent="0">
              <a:lnSpc>
                <a:spcPts val="2650"/>
              </a:lnSpc>
              <a:buNone/>
            </a:pPr>
            <a:r>
              <a:rPr lang="en-US" sz="1650" dirty="0">
                <a:solidFill>
                  <a:srgbClr val="D7E5D8"/>
                </a:solidFill>
                <a:latin typeface="Syne" pitchFamily="34" charset="0"/>
                <a:ea typeface="Syne" pitchFamily="34" charset="-122"/>
                <a:cs typeface="Syne" pitchFamily="34" charset="-120"/>
              </a:rPr>
              <a:t>Bienvenidos a Islas Perdidas, un juego de supervivencia donde los jugadores se enfrentan a los desafíos de un archipiélago misterioso y lleno de </a:t>
            </a:r>
            <a:r>
              <a:rPr lang="en-US" sz="1650" dirty="0" err="1">
                <a:solidFill>
                  <a:srgbClr val="D7E5D8"/>
                </a:solidFill>
                <a:latin typeface="Syne" pitchFamily="34" charset="0"/>
                <a:ea typeface="Syne" pitchFamily="34" charset="-122"/>
                <a:cs typeface="Syne" pitchFamily="34" charset="-120"/>
              </a:rPr>
              <a:t>peligros</a:t>
            </a:r>
            <a:r>
              <a:rPr lang="en-US" sz="1650" dirty="0">
                <a:solidFill>
                  <a:srgbClr val="D7E5D8"/>
                </a:solidFill>
                <a:latin typeface="Syne" pitchFamily="34" charset="0"/>
                <a:ea typeface="Syne" pitchFamily="34" charset="-122"/>
                <a:cs typeface="Syne" pitchFamily="34" charset="-120"/>
              </a:rPr>
              <a:t>.</a:t>
            </a:r>
          </a:p>
          <a:p>
            <a:pPr marL="0" indent="0">
              <a:lnSpc>
                <a:spcPts val="2650"/>
              </a:lnSpc>
              <a:buNone/>
            </a:pPr>
            <a:endParaRPr lang="en-US" sz="1650" dirty="0">
              <a:solidFill>
                <a:srgbClr val="D7E5D8"/>
              </a:solidFill>
              <a:latin typeface="Syne" pitchFamily="34" charset="0"/>
              <a:ea typeface="Syne" pitchFamily="34" charset="-122"/>
              <a:cs typeface="Syne" pitchFamily="34" charset="-120"/>
            </a:endParaRPr>
          </a:p>
          <a:p>
            <a:pPr>
              <a:lnSpc>
                <a:spcPts val="2650"/>
              </a:lnSpc>
            </a:pPr>
            <a:r>
              <a:rPr lang="en-US" sz="1650" b="1" dirty="0" err="1">
                <a:solidFill>
                  <a:srgbClr val="D7E5D8"/>
                </a:solidFill>
                <a:latin typeface="Syne" pitchFamily="34" charset="0"/>
                <a:ea typeface="Syne" pitchFamily="34" charset="-122"/>
                <a:cs typeface="Syne" pitchFamily="34" charset="-120"/>
              </a:rPr>
              <a:t>Integrantes</a:t>
            </a:r>
            <a:r>
              <a:rPr lang="en-US" sz="1650" b="1" dirty="0">
                <a:solidFill>
                  <a:srgbClr val="D7E5D8"/>
                </a:solidFill>
                <a:latin typeface="Syne" pitchFamily="34" charset="0"/>
                <a:ea typeface="Syne" pitchFamily="34" charset="-122"/>
                <a:cs typeface="Syne" pitchFamily="34" charset="-120"/>
              </a:rPr>
              <a:t>:</a:t>
            </a:r>
          </a:p>
          <a:p>
            <a:pPr marL="285750" indent="-285750">
              <a:lnSpc>
                <a:spcPts val="2650"/>
              </a:lnSpc>
              <a:buFont typeface="Arial" panose="020B0604020202020204" pitchFamily="34" charset="0"/>
              <a:buChar char="•"/>
            </a:pPr>
            <a:r>
              <a:rPr lang="en-US" sz="1650" dirty="0">
                <a:solidFill>
                  <a:srgbClr val="D7E5D8"/>
                </a:solidFill>
                <a:latin typeface="Syne" pitchFamily="34" charset="0"/>
                <a:ea typeface="Syne" pitchFamily="34" charset="-122"/>
                <a:cs typeface="Syne" pitchFamily="34" charset="-120"/>
              </a:rPr>
              <a:t>Jorge </a:t>
            </a:r>
            <a:r>
              <a:rPr lang="en-US" sz="1650" dirty="0" err="1">
                <a:solidFill>
                  <a:srgbClr val="D7E5D8"/>
                </a:solidFill>
                <a:latin typeface="Syne" pitchFamily="34" charset="0"/>
                <a:ea typeface="Syne" pitchFamily="34" charset="-122"/>
                <a:cs typeface="Syne" pitchFamily="34" charset="-120"/>
              </a:rPr>
              <a:t>Cazarez</a:t>
            </a:r>
            <a:r>
              <a:rPr lang="en-US" sz="1650" dirty="0">
                <a:solidFill>
                  <a:srgbClr val="D7E5D8"/>
                </a:solidFill>
                <a:latin typeface="Syne" pitchFamily="34" charset="0"/>
                <a:ea typeface="Syne" pitchFamily="34" charset="-122"/>
                <a:cs typeface="Syne" pitchFamily="34" charset="-120"/>
              </a:rPr>
              <a:t> Cruz 210458</a:t>
            </a:r>
          </a:p>
          <a:p>
            <a:pPr marL="285750" indent="-285750">
              <a:lnSpc>
                <a:spcPts val="2650"/>
              </a:lnSpc>
              <a:buFont typeface="Arial" panose="020B0604020202020204" pitchFamily="34" charset="0"/>
              <a:buChar char="•"/>
            </a:pPr>
            <a:r>
              <a:rPr lang="en-US" sz="1650" dirty="0">
                <a:solidFill>
                  <a:srgbClr val="D7E5D8"/>
                </a:solidFill>
                <a:latin typeface="Syne" pitchFamily="34" charset="0"/>
                <a:ea typeface="Syne" pitchFamily="34" charset="-122"/>
                <a:cs typeface="Syne" pitchFamily="34" charset="-120"/>
              </a:rPr>
              <a:t>Sebastián Márquez García 210505</a:t>
            </a:r>
          </a:p>
          <a:p>
            <a:pPr marL="285750" indent="-285750">
              <a:lnSpc>
                <a:spcPts val="2650"/>
              </a:lnSpc>
              <a:buFont typeface="Arial" panose="020B0604020202020204" pitchFamily="34" charset="0"/>
              <a:buChar char="•"/>
            </a:pPr>
            <a:r>
              <a:rPr lang="en-US" sz="1650" dirty="0">
                <a:solidFill>
                  <a:srgbClr val="D7E5D8"/>
                </a:solidFill>
                <a:latin typeface="Syne" pitchFamily="34" charset="0"/>
                <a:ea typeface="Syne" pitchFamily="34" charset="-122"/>
                <a:cs typeface="Syne" pitchFamily="34" charset="-120"/>
              </a:rPr>
              <a:t>Suri </a:t>
            </a:r>
            <a:r>
              <a:rPr lang="en-US" sz="1650" dirty="0" err="1">
                <a:solidFill>
                  <a:srgbClr val="D7E5D8"/>
                </a:solidFill>
                <a:latin typeface="Syne" pitchFamily="34" charset="0"/>
                <a:ea typeface="Syne" pitchFamily="34" charset="-122"/>
                <a:cs typeface="Syne" pitchFamily="34" charset="-120"/>
              </a:rPr>
              <a:t>Jazmín</a:t>
            </a:r>
            <a:r>
              <a:rPr lang="en-US" sz="1650" dirty="0">
                <a:solidFill>
                  <a:srgbClr val="D7E5D8"/>
                </a:solidFill>
                <a:latin typeface="Syne" pitchFamily="34" charset="0"/>
                <a:ea typeface="Syne" pitchFamily="34" charset="-122"/>
                <a:cs typeface="Syne" pitchFamily="34" charset="-120"/>
              </a:rPr>
              <a:t> Peña Lira 210644</a:t>
            </a:r>
          </a:p>
          <a:p>
            <a:pPr marL="285750" indent="-285750">
              <a:lnSpc>
                <a:spcPts val="2650"/>
              </a:lnSpc>
              <a:buFont typeface="Arial" panose="020B0604020202020204" pitchFamily="34" charset="0"/>
              <a:buChar char="•"/>
            </a:pPr>
            <a:r>
              <a:rPr lang="en-US" sz="1650" dirty="0">
                <a:solidFill>
                  <a:srgbClr val="D7E5D8"/>
                </a:solidFill>
                <a:latin typeface="Syne" pitchFamily="34" charset="0"/>
                <a:ea typeface="Syne" pitchFamily="34" charset="-122"/>
                <a:cs typeface="Syne" pitchFamily="34" charset="-120"/>
              </a:rPr>
              <a:t>Hugo Sánchez González 200187</a:t>
            </a:r>
          </a:p>
          <a:p>
            <a:pPr marL="0" indent="0">
              <a:lnSpc>
                <a:spcPts val="2650"/>
              </a:lnSpc>
              <a:buNone/>
            </a:pPr>
            <a:endParaRPr lang="en-US" sz="1650" dirty="0"/>
          </a:p>
        </p:txBody>
      </p:sp>
      <p:pic>
        <p:nvPicPr>
          <p:cNvPr id="1030" name="Picture 6" descr="Playa costera tropical con palmeras colgadas vista del mar la isla verde y  el cielo con grandes | Foto Premium">
            <a:extLst>
              <a:ext uri="{FF2B5EF4-FFF2-40B4-BE49-F238E27FC236}">
                <a16:creationId xmlns:a16="http://schemas.microsoft.com/office/drawing/2014/main" id="{10903DEC-A59D-42C3-9E6B-136D0F15C25D}"/>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r="4200"/>
          <a:stretch/>
        </p:blipFill>
        <p:spPr bwMode="auto">
          <a:xfrm>
            <a:off x="-13301" y="0"/>
            <a:ext cx="5919249"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3405068" y="549384"/>
            <a:ext cx="7820263" cy="945930"/>
          </a:xfrm>
          <a:prstGeom prst="rect">
            <a:avLst/>
          </a:prstGeom>
          <a:noFill/>
          <a:ln/>
        </p:spPr>
        <p:txBody>
          <a:bodyPr wrap="square" lIns="0" tIns="0" rIns="0" bIns="0" rtlCol="0" anchor="t"/>
          <a:lstStyle/>
          <a:p>
            <a:pPr marL="0" indent="0" algn="ctr">
              <a:lnSpc>
                <a:spcPts val="4650"/>
              </a:lnSpc>
              <a:buNone/>
            </a:pPr>
            <a:r>
              <a:rPr lang="en-US" sz="3700" b="1" dirty="0" err="1">
                <a:solidFill>
                  <a:srgbClr val="F0F4F1"/>
                </a:solidFill>
                <a:latin typeface="Syne" pitchFamily="34" charset="0"/>
              </a:rPr>
              <a:t>Enemigos</a:t>
            </a:r>
            <a:r>
              <a:rPr lang="en-US" sz="3700" b="1" dirty="0">
                <a:solidFill>
                  <a:srgbClr val="F0F4F1"/>
                </a:solidFill>
                <a:latin typeface="Syne" pitchFamily="34" charset="0"/>
              </a:rPr>
              <a:t> </a:t>
            </a:r>
            <a:r>
              <a:rPr lang="en-US" sz="3700" b="1" dirty="0" err="1">
                <a:solidFill>
                  <a:srgbClr val="F0F4F1"/>
                </a:solidFill>
                <a:latin typeface="Syne" pitchFamily="34" charset="0"/>
              </a:rPr>
              <a:t>en</a:t>
            </a:r>
            <a:r>
              <a:rPr lang="en-US" sz="3700" b="1" dirty="0">
                <a:solidFill>
                  <a:srgbClr val="F0F4F1"/>
                </a:solidFill>
                <a:latin typeface="Syne" pitchFamily="34" charset="0"/>
              </a:rPr>
              <a:t> “Isla de los Felinos”</a:t>
            </a:r>
            <a:endParaRPr lang="en-US" sz="3700" dirty="0"/>
          </a:p>
        </p:txBody>
      </p:sp>
      <p:sp>
        <p:nvSpPr>
          <p:cNvPr id="12" name="Text 12">
            <a:extLst>
              <a:ext uri="{FF2B5EF4-FFF2-40B4-BE49-F238E27FC236}">
                <a16:creationId xmlns:a16="http://schemas.microsoft.com/office/drawing/2014/main" id="{F0706121-F86E-44B2-A7D4-6C4E71656437}"/>
              </a:ext>
            </a:extLst>
          </p:cNvPr>
          <p:cNvSpPr/>
          <p:nvPr/>
        </p:nvSpPr>
        <p:spPr>
          <a:xfrm>
            <a:off x="3946173" y="1331495"/>
            <a:ext cx="9918836" cy="1325063"/>
          </a:xfrm>
          <a:prstGeom prst="rect">
            <a:avLst/>
          </a:prstGeom>
          <a:noFill/>
          <a:ln/>
        </p:spPr>
        <p:txBody>
          <a:bodyPr wrap="square" lIns="0" tIns="0" rIns="0" bIns="0" rtlCol="0" anchor="t"/>
          <a:lstStyle/>
          <a:p>
            <a:r>
              <a:rPr lang="es-ES" sz="1600" b="1" dirty="0">
                <a:solidFill>
                  <a:schemeClr val="bg1"/>
                </a:solidFill>
              </a:rPr>
              <a:t>Apariencia</a:t>
            </a:r>
            <a:r>
              <a:rPr lang="es-ES" sz="1600" dirty="0">
                <a:solidFill>
                  <a:schemeClr val="bg1"/>
                </a:solidFill>
              </a:rPr>
              <a:t>:</a:t>
            </a:r>
            <a:br>
              <a:rPr lang="es-ES" sz="1600" dirty="0">
                <a:solidFill>
                  <a:schemeClr val="bg1"/>
                </a:solidFill>
              </a:rPr>
            </a:br>
            <a:r>
              <a:rPr lang="es-ES" sz="1600" dirty="0">
                <a:solidFill>
                  <a:schemeClr val="bg1"/>
                </a:solidFill>
              </a:rPr>
              <a:t>Los felinos en este juego son criaturas ágiles y sigilosas con cuerpos musculosos, cubiertos de un pelaje oscuro que les permite moverse desapercibidos en la noche o en ambientes densamente poblados por vegetación. Sus ojos brillan en la oscuridad, proporcionando una visión intimidante antes de sus ataques. Las garras son largas y afiladas, capaces de rasgar armaduras ligeras con facilidad. Algunos pueden tener colmillos visibles y cicatrices que cuentan historias de enfrentamientos anteriores.</a:t>
            </a:r>
          </a:p>
          <a:p>
            <a:r>
              <a:rPr lang="es-ES" sz="1600" b="1" dirty="0">
                <a:solidFill>
                  <a:schemeClr val="bg1"/>
                </a:solidFill>
              </a:rPr>
              <a:t>Comportamiento</a:t>
            </a:r>
            <a:r>
              <a:rPr lang="es-ES" sz="1600" dirty="0">
                <a:solidFill>
                  <a:schemeClr val="bg1"/>
                </a:solidFill>
              </a:rPr>
              <a:t>:</a:t>
            </a:r>
            <a:br>
              <a:rPr lang="es-ES" sz="1600" dirty="0">
                <a:solidFill>
                  <a:schemeClr val="bg1"/>
                </a:solidFill>
              </a:rPr>
            </a:br>
            <a:r>
              <a:rPr lang="es-ES" sz="1600" dirty="0">
                <a:solidFill>
                  <a:schemeClr val="bg1"/>
                </a:solidFill>
              </a:rPr>
              <a:t>Los felinos son cazadores </a:t>
            </a:r>
            <a:r>
              <a:rPr lang="es-ES" sz="1600" dirty="0" err="1">
                <a:solidFill>
                  <a:schemeClr val="bg1"/>
                </a:solidFill>
              </a:rPr>
              <a:t>emboscadores</a:t>
            </a:r>
            <a:r>
              <a:rPr lang="es-ES" sz="1600" dirty="0">
                <a:solidFill>
                  <a:schemeClr val="bg1"/>
                </a:solidFill>
              </a:rPr>
              <a:t>. Prefieren acechar a sus presas desde la distancia, observando los movimientos del jugador antes de atacar con precisión letal. Se desplazan en silencio, utilizando su gran agilidad para saltar desde las sombras o desde puntos altos como árboles o rocas. Atacan principalmente en solitario, pero pueden formar pequeños grupos para emboscar a jugadores descuidados.</a:t>
            </a:r>
          </a:p>
          <a:p>
            <a:r>
              <a:rPr lang="es-ES" sz="1600" b="1" dirty="0">
                <a:solidFill>
                  <a:schemeClr val="bg1"/>
                </a:solidFill>
              </a:rPr>
              <a:t>Habilidades Especiales</a:t>
            </a:r>
            <a:r>
              <a:rPr lang="es-ES" sz="1600" dirty="0">
                <a:solidFill>
                  <a:schemeClr val="bg1"/>
                </a:solidFill>
              </a:rPr>
              <a:t>:</a:t>
            </a:r>
          </a:p>
          <a:p>
            <a:pPr>
              <a:buFont typeface="+mj-lt"/>
              <a:buAutoNum type="arabicPeriod"/>
            </a:pPr>
            <a:r>
              <a:rPr lang="es-ES" sz="1600" b="1" dirty="0">
                <a:solidFill>
                  <a:schemeClr val="bg1"/>
                </a:solidFill>
              </a:rPr>
              <a:t>Ataque de Embestida</a:t>
            </a:r>
            <a:r>
              <a:rPr lang="es-ES" sz="1600" dirty="0">
                <a:solidFill>
                  <a:schemeClr val="bg1"/>
                </a:solidFill>
              </a:rPr>
              <a:t>: Saltan rápidamente desde lejos, sorprendiendo al jugador con un ataque frontal que causa un gran daño físico. Este ataque puede dejar al jugador desorientado temporalmente.</a:t>
            </a:r>
          </a:p>
          <a:p>
            <a:pPr>
              <a:buFont typeface="+mj-lt"/>
              <a:buAutoNum type="arabicPeriod"/>
            </a:pPr>
            <a:r>
              <a:rPr lang="es-ES" sz="1600" b="1" dirty="0">
                <a:solidFill>
                  <a:schemeClr val="bg1"/>
                </a:solidFill>
              </a:rPr>
              <a:t>Sigilo</a:t>
            </a:r>
            <a:r>
              <a:rPr lang="es-ES" sz="1600" dirty="0">
                <a:solidFill>
                  <a:schemeClr val="bg1"/>
                </a:solidFill>
              </a:rPr>
              <a:t>: Los felinos pueden moverse sin ser detectados en áreas oscuras o densamente cubiertas. Solo los jugadores con habilidades especiales de percepción podrán detectarlos antes de que ataquen.</a:t>
            </a:r>
          </a:p>
          <a:p>
            <a:pPr>
              <a:buFont typeface="+mj-lt"/>
              <a:buAutoNum type="arabicPeriod"/>
            </a:pPr>
            <a:r>
              <a:rPr lang="es-ES" sz="1600" b="1" dirty="0">
                <a:solidFill>
                  <a:schemeClr val="bg1"/>
                </a:solidFill>
              </a:rPr>
              <a:t>Garra de Desgarrar</a:t>
            </a:r>
            <a:r>
              <a:rPr lang="es-ES" sz="1600" dirty="0">
                <a:solidFill>
                  <a:schemeClr val="bg1"/>
                </a:solidFill>
              </a:rPr>
              <a:t>: Con sus afiladas garras, pueden realizar un ataque cargado que desgarra la armadura del jugador, reduciendo su defensa temporalmente.</a:t>
            </a:r>
          </a:p>
          <a:p>
            <a:pPr>
              <a:buFont typeface="+mj-lt"/>
              <a:buAutoNum type="arabicPeriod"/>
            </a:pPr>
            <a:r>
              <a:rPr lang="es-ES" sz="1600" b="1" dirty="0">
                <a:solidFill>
                  <a:schemeClr val="bg1"/>
                </a:solidFill>
              </a:rPr>
              <a:t>Agilidad Sobrehumana</a:t>
            </a:r>
            <a:r>
              <a:rPr lang="es-ES" sz="1600" dirty="0">
                <a:solidFill>
                  <a:schemeClr val="bg1"/>
                </a:solidFill>
              </a:rPr>
              <a:t>: Pueden esquivar ataques con facilidad, especialmente si se utilizan armas lentas o de largo alcance. Esta habilidad los hace difíciles de golpear, lo que obliga al jugador a utilizar tácticas rápidas o trampas.</a:t>
            </a:r>
          </a:p>
          <a:p>
            <a:r>
              <a:rPr lang="es-ES" sz="1600" b="1" dirty="0">
                <a:solidFill>
                  <a:schemeClr val="bg1"/>
                </a:solidFill>
              </a:rPr>
              <a:t>Debilidades</a:t>
            </a:r>
            <a:r>
              <a:rPr lang="es-ES" sz="1600" dirty="0">
                <a:solidFill>
                  <a:schemeClr val="bg1"/>
                </a:solidFill>
              </a:rPr>
              <a:t>:</a:t>
            </a:r>
            <a:br>
              <a:rPr lang="es-ES" sz="1600" dirty="0">
                <a:solidFill>
                  <a:schemeClr val="bg1"/>
                </a:solidFill>
              </a:rPr>
            </a:br>
            <a:r>
              <a:rPr lang="es-ES" sz="1600" dirty="0">
                <a:solidFill>
                  <a:schemeClr val="bg1"/>
                </a:solidFill>
              </a:rPr>
              <a:t>Aunque son rápidos y fuertes, los felinos no tienen una alta resistencia al daño. Su punto débil es la magia elemental (particularmente fuego y hielo), ya que carecen de defensa contra estos tipos de ataque. Además, los felinos pueden ser atrapados en trampas o redes, lo que neutraliza su velocidad y los deja vulnerables a ataques letales.</a:t>
            </a:r>
          </a:p>
          <a:p>
            <a:pPr algn="just">
              <a:lnSpc>
                <a:spcPct val="150000"/>
              </a:lnSpc>
            </a:pPr>
            <a:endParaRPr lang="es-MX" sz="1600" dirty="0">
              <a:solidFill>
                <a:srgbClr val="D7E5D8"/>
              </a:solidFill>
              <a:latin typeface="Syne" pitchFamily="34" charset="0"/>
              <a:ea typeface="Syne" pitchFamily="34" charset="-122"/>
              <a:cs typeface="Syne" pitchFamily="34" charset="-120"/>
            </a:endParaRPr>
          </a:p>
        </p:txBody>
      </p:sp>
      <p:pic>
        <p:nvPicPr>
          <p:cNvPr id="5" name="Imagen 4">
            <a:extLst>
              <a:ext uri="{FF2B5EF4-FFF2-40B4-BE49-F238E27FC236}">
                <a16:creationId xmlns:a16="http://schemas.microsoft.com/office/drawing/2014/main" id="{6841EB68-692B-4A6E-9814-38B1DFB23753}"/>
              </a:ext>
            </a:extLst>
          </p:cNvPr>
          <p:cNvPicPr>
            <a:picLocks noChangeAspect="1"/>
          </p:cNvPicPr>
          <p:nvPr/>
        </p:nvPicPr>
        <p:blipFill>
          <a:blip r:embed="rId3"/>
          <a:stretch>
            <a:fillRect/>
          </a:stretch>
        </p:blipFill>
        <p:spPr>
          <a:xfrm>
            <a:off x="167765" y="2855788"/>
            <a:ext cx="3778408" cy="1785455"/>
          </a:xfrm>
          <a:prstGeom prst="rect">
            <a:avLst/>
          </a:prstGeom>
        </p:spPr>
      </p:pic>
    </p:spTree>
    <p:extLst>
      <p:ext uri="{BB962C8B-B14F-4D97-AF65-F5344CB8AC3E}">
        <p14:creationId xmlns:p14="http://schemas.microsoft.com/office/powerpoint/2010/main" val="1792586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3405068" y="549384"/>
            <a:ext cx="7820263" cy="945930"/>
          </a:xfrm>
          <a:prstGeom prst="rect">
            <a:avLst/>
          </a:prstGeom>
          <a:noFill/>
          <a:ln/>
        </p:spPr>
        <p:txBody>
          <a:bodyPr wrap="square" lIns="0" tIns="0" rIns="0" bIns="0" rtlCol="0" anchor="t"/>
          <a:lstStyle/>
          <a:p>
            <a:pPr marL="0" indent="0" algn="ctr">
              <a:lnSpc>
                <a:spcPts val="4650"/>
              </a:lnSpc>
              <a:buNone/>
            </a:pPr>
            <a:r>
              <a:rPr lang="en-US" sz="3700" b="1" dirty="0" err="1">
                <a:solidFill>
                  <a:srgbClr val="F0F4F1"/>
                </a:solidFill>
                <a:latin typeface="Syne" pitchFamily="34" charset="0"/>
              </a:rPr>
              <a:t>Enemigos</a:t>
            </a:r>
            <a:r>
              <a:rPr lang="en-US" sz="3700" b="1" dirty="0">
                <a:solidFill>
                  <a:srgbClr val="F0F4F1"/>
                </a:solidFill>
                <a:latin typeface="Syne" pitchFamily="34" charset="0"/>
              </a:rPr>
              <a:t> </a:t>
            </a:r>
            <a:r>
              <a:rPr lang="en-US" sz="3700" b="1" dirty="0" err="1">
                <a:solidFill>
                  <a:srgbClr val="F0F4F1"/>
                </a:solidFill>
                <a:latin typeface="Syne" pitchFamily="34" charset="0"/>
              </a:rPr>
              <a:t>en</a:t>
            </a:r>
            <a:r>
              <a:rPr lang="en-US" sz="3700" b="1" dirty="0">
                <a:solidFill>
                  <a:srgbClr val="F0F4F1"/>
                </a:solidFill>
                <a:latin typeface="Syne" pitchFamily="34" charset="0"/>
              </a:rPr>
              <a:t> “Isla de los Guardianes”</a:t>
            </a:r>
            <a:endParaRPr lang="en-US" sz="3700" dirty="0"/>
          </a:p>
        </p:txBody>
      </p:sp>
      <p:sp>
        <p:nvSpPr>
          <p:cNvPr id="12" name="Text 12">
            <a:extLst>
              <a:ext uri="{FF2B5EF4-FFF2-40B4-BE49-F238E27FC236}">
                <a16:creationId xmlns:a16="http://schemas.microsoft.com/office/drawing/2014/main" id="{F0706121-F86E-44B2-A7D4-6C4E71656437}"/>
              </a:ext>
            </a:extLst>
          </p:cNvPr>
          <p:cNvSpPr/>
          <p:nvPr/>
        </p:nvSpPr>
        <p:spPr>
          <a:xfrm>
            <a:off x="524757" y="1495314"/>
            <a:ext cx="9602442" cy="1120362"/>
          </a:xfrm>
          <a:prstGeom prst="rect">
            <a:avLst/>
          </a:prstGeom>
          <a:noFill/>
          <a:ln/>
        </p:spPr>
        <p:txBody>
          <a:bodyPr wrap="square" lIns="0" tIns="0" rIns="0" bIns="0" rtlCol="0" anchor="t"/>
          <a:lstStyle/>
          <a:p>
            <a:pPr algn="just"/>
            <a:r>
              <a:rPr lang="es-ES" sz="1600" b="1" dirty="0">
                <a:solidFill>
                  <a:schemeClr val="bg1"/>
                </a:solidFill>
              </a:rPr>
              <a:t>Apariencia</a:t>
            </a:r>
            <a:r>
              <a:rPr lang="es-ES" sz="1600" dirty="0">
                <a:solidFill>
                  <a:schemeClr val="bg1"/>
                </a:solidFill>
              </a:rPr>
              <a:t>:</a:t>
            </a:r>
            <a:br>
              <a:rPr lang="es-ES" sz="1600" dirty="0">
                <a:solidFill>
                  <a:schemeClr val="bg1"/>
                </a:solidFill>
              </a:rPr>
            </a:br>
            <a:r>
              <a:rPr lang="es-ES" sz="1600" dirty="0">
                <a:solidFill>
                  <a:schemeClr val="bg1"/>
                </a:solidFill>
              </a:rPr>
              <a:t>Los </a:t>
            </a:r>
            <a:r>
              <a:rPr lang="es-ES" sz="1600" b="1" dirty="0">
                <a:solidFill>
                  <a:schemeClr val="bg1"/>
                </a:solidFill>
              </a:rPr>
              <a:t>Guardianes Salvajes de la Isla</a:t>
            </a:r>
            <a:r>
              <a:rPr lang="es-ES" sz="1600" dirty="0">
                <a:solidFill>
                  <a:schemeClr val="bg1"/>
                </a:solidFill>
              </a:rPr>
              <a:t> son humanos no civilizados que viven en completa sintonía con la naturaleza. Su aspecto es feroz y rústico, con vestimentas hechas de pieles de animales y adornos naturales como huesos, colmillos y plumas. Sus cuerpos están cubiertos de pinturas de guerra y tatuajes tribales que representan su historia y su conexión con la isla. Se mueven con una agilidad y destreza similar a la de un cazador experto, con posturas encorvadas y una mirada siempre alerta, como depredadores al acecho.</a:t>
            </a:r>
          </a:p>
          <a:p>
            <a:pPr algn="just"/>
            <a:r>
              <a:rPr lang="es-ES" sz="1600" b="1" dirty="0">
                <a:solidFill>
                  <a:schemeClr val="bg1"/>
                </a:solidFill>
              </a:rPr>
              <a:t>Comportamiento</a:t>
            </a:r>
            <a:r>
              <a:rPr lang="es-ES" sz="1600" dirty="0">
                <a:solidFill>
                  <a:schemeClr val="bg1"/>
                </a:solidFill>
              </a:rPr>
              <a:t>:</a:t>
            </a:r>
            <a:br>
              <a:rPr lang="es-ES" sz="1600" dirty="0">
                <a:solidFill>
                  <a:schemeClr val="bg1"/>
                </a:solidFill>
              </a:rPr>
            </a:br>
            <a:r>
              <a:rPr lang="es-ES" sz="1600" dirty="0">
                <a:solidFill>
                  <a:schemeClr val="bg1"/>
                </a:solidFill>
              </a:rPr>
              <a:t>Estos guardianes son extremadamente territoriales y agresivos. No siguen las normas de la civilización y han desarrollado un código basado en la supervivencia. Utilizan herramientas y armas rudimentarias hechas con recursos locales, como lanzas, arcos y trampas simples. Son cazadores carnívoros por naturaleza, y su estilo de vida gira en torno a la defensa de la isla, a la que consideran sagrada. Son maestros en emboscadas y ataques rápidos, operando en grupos pequeños pero letales.</a:t>
            </a:r>
          </a:p>
          <a:p>
            <a:pPr algn="just"/>
            <a:r>
              <a:rPr lang="es-ES" sz="1600" b="1" dirty="0">
                <a:solidFill>
                  <a:schemeClr val="bg1"/>
                </a:solidFill>
              </a:rPr>
              <a:t>Habilidades Especiales</a:t>
            </a:r>
            <a:r>
              <a:rPr lang="es-ES" sz="1600" dirty="0">
                <a:solidFill>
                  <a:schemeClr val="bg1"/>
                </a:solidFill>
              </a:rPr>
              <a:t>:</a:t>
            </a:r>
          </a:p>
          <a:p>
            <a:pPr algn="just">
              <a:buFont typeface="+mj-lt"/>
              <a:buAutoNum type="arabicPeriod"/>
            </a:pPr>
            <a:r>
              <a:rPr lang="es-ES" sz="1600" b="1" dirty="0">
                <a:solidFill>
                  <a:schemeClr val="bg1"/>
                </a:solidFill>
              </a:rPr>
              <a:t>Emboscada Salvaje</a:t>
            </a:r>
            <a:r>
              <a:rPr lang="es-ES" sz="1600" dirty="0">
                <a:solidFill>
                  <a:schemeClr val="bg1"/>
                </a:solidFill>
              </a:rPr>
              <a:t>: Acechan a los intrusos y atacan de repente desde la espesura de la jungla o zonas de difícil acceso, aprovechando el factor sorpresa.</a:t>
            </a:r>
          </a:p>
          <a:p>
            <a:pPr algn="just">
              <a:buFont typeface="+mj-lt"/>
              <a:buAutoNum type="arabicPeriod"/>
            </a:pPr>
            <a:r>
              <a:rPr lang="es-ES" sz="1600" b="1" dirty="0">
                <a:solidFill>
                  <a:schemeClr val="bg1"/>
                </a:solidFill>
              </a:rPr>
              <a:t>Fuerza Primitiva</a:t>
            </a:r>
            <a:r>
              <a:rPr lang="es-ES" sz="1600" dirty="0">
                <a:solidFill>
                  <a:schemeClr val="bg1"/>
                </a:solidFill>
              </a:rPr>
              <a:t>: Su vida en la naturaleza les ha dado una gran resistencia y fuerza física. Son capaces de derribar a sus oponentes con ataques contundentes.</a:t>
            </a:r>
          </a:p>
          <a:p>
            <a:pPr algn="just">
              <a:buFont typeface="+mj-lt"/>
              <a:buAutoNum type="arabicPeriod"/>
            </a:pPr>
            <a:r>
              <a:rPr lang="es-ES" sz="1600" b="1" dirty="0">
                <a:solidFill>
                  <a:schemeClr val="bg1"/>
                </a:solidFill>
              </a:rPr>
              <a:t>Instinto de Cazador</a:t>
            </a:r>
            <a:r>
              <a:rPr lang="es-ES" sz="1600" dirty="0">
                <a:solidFill>
                  <a:schemeClr val="bg1"/>
                </a:solidFill>
              </a:rPr>
              <a:t>: Pueden rastrear a sus enemigos con facilidad, usando su olfato y conocimiento del terreno para no perder el rastro.</a:t>
            </a:r>
          </a:p>
          <a:p>
            <a:pPr algn="just">
              <a:buFont typeface="+mj-lt"/>
              <a:buAutoNum type="arabicPeriod"/>
            </a:pPr>
            <a:r>
              <a:rPr lang="es-ES" sz="1600" b="1" dirty="0">
                <a:solidFill>
                  <a:schemeClr val="bg1"/>
                </a:solidFill>
              </a:rPr>
              <a:t>Trampas Rústicas</a:t>
            </a:r>
            <a:r>
              <a:rPr lang="es-ES" sz="1600" dirty="0">
                <a:solidFill>
                  <a:schemeClr val="bg1"/>
                </a:solidFill>
              </a:rPr>
              <a:t>: Colocan trampas simples pero efectivas, como fosas cubiertas de vegetación o redes escondidas, para capturar o inmovilizar a sus enemigos.</a:t>
            </a:r>
          </a:p>
          <a:p>
            <a:pPr algn="just"/>
            <a:r>
              <a:rPr lang="es-ES" sz="1600" b="1" dirty="0">
                <a:solidFill>
                  <a:schemeClr val="bg1"/>
                </a:solidFill>
              </a:rPr>
              <a:t>Debilidades</a:t>
            </a:r>
            <a:r>
              <a:rPr lang="es-ES" sz="1600" dirty="0">
                <a:solidFill>
                  <a:schemeClr val="bg1"/>
                </a:solidFill>
              </a:rPr>
              <a:t>:</a:t>
            </a:r>
            <a:br>
              <a:rPr lang="es-ES" sz="1600" dirty="0">
                <a:solidFill>
                  <a:schemeClr val="bg1"/>
                </a:solidFill>
              </a:rPr>
            </a:br>
            <a:r>
              <a:rPr lang="es-ES" sz="1600" dirty="0">
                <a:solidFill>
                  <a:schemeClr val="bg1"/>
                </a:solidFill>
              </a:rPr>
              <a:t>Su estilo de vida salvaje los deja vulnerables a tecnología avanzada. Aunque son fuertes y astutos, carecen de las armas modernas y conocimientos tecnológicos, lo que los hace susceptibles a estrategias que involucren superioridad táctica o de equipamiento.</a:t>
            </a:r>
          </a:p>
        </p:txBody>
      </p:sp>
      <p:pic>
        <p:nvPicPr>
          <p:cNvPr id="4" name="Imagen 3">
            <a:extLst>
              <a:ext uri="{FF2B5EF4-FFF2-40B4-BE49-F238E27FC236}">
                <a16:creationId xmlns:a16="http://schemas.microsoft.com/office/drawing/2014/main" id="{66A9A0E4-6F1C-437D-92B4-810ADB098B03}"/>
              </a:ext>
            </a:extLst>
          </p:cNvPr>
          <p:cNvPicPr>
            <a:picLocks noChangeAspect="1"/>
          </p:cNvPicPr>
          <p:nvPr/>
        </p:nvPicPr>
        <p:blipFill>
          <a:blip r:embed="rId3"/>
          <a:stretch>
            <a:fillRect/>
          </a:stretch>
        </p:blipFill>
        <p:spPr>
          <a:xfrm>
            <a:off x="10255867" y="2291379"/>
            <a:ext cx="4051333" cy="3646841"/>
          </a:xfrm>
          <a:prstGeom prst="rect">
            <a:avLst/>
          </a:prstGeom>
        </p:spPr>
      </p:pic>
    </p:spTree>
    <p:extLst>
      <p:ext uri="{BB962C8B-B14F-4D97-AF65-F5344CB8AC3E}">
        <p14:creationId xmlns:p14="http://schemas.microsoft.com/office/powerpoint/2010/main" val="3175354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48268" y="521970"/>
            <a:ext cx="7820263" cy="2363629"/>
          </a:xfrm>
          <a:prstGeom prst="rect">
            <a:avLst/>
          </a:prstGeom>
          <a:noFill/>
          <a:ln/>
        </p:spPr>
        <p:txBody>
          <a:bodyPr wrap="square" lIns="0" tIns="0" rIns="0" bIns="0" rtlCol="0" anchor="t"/>
          <a:lstStyle/>
          <a:p>
            <a:pPr marL="0" indent="0">
              <a:lnSpc>
                <a:spcPts val="4650"/>
              </a:lnSpc>
              <a:buNone/>
            </a:pPr>
            <a:r>
              <a:rPr lang="en-US" sz="3700" b="1" dirty="0" err="1">
                <a:solidFill>
                  <a:srgbClr val="F0F4F1"/>
                </a:solidFill>
                <a:latin typeface="Syne" pitchFamily="34" charset="0"/>
                <a:ea typeface="Syne" pitchFamily="34" charset="-122"/>
                <a:cs typeface="Syne" pitchFamily="34" charset="-120"/>
              </a:rPr>
              <a:t>Niveles</a:t>
            </a:r>
            <a:endParaRPr lang="en-US" sz="3700" dirty="0"/>
          </a:p>
        </p:txBody>
      </p:sp>
      <p:pic>
        <p:nvPicPr>
          <p:cNvPr id="4" name="Image 1" descr="preencoded.png"/>
          <p:cNvPicPr>
            <a:picLocks noChangeAspect="1"/>
          </p:cNvPicPr>
          <p:nvPr/>
        </p:nvPicPr>
        <p:blipFill>
          <a:blip r:embed="rId4"/>
          <a:stretch>
            <a:fillRect/>
          </a:stretch>
        </p:blipFill>
        <p:spPr>
          <a:xfrm>
            <a:off x="6148268" y="2141577"/>
            <a:ext cx="945475" cy="1512808"/>
          </a:xfrm>
          <a:prstGeom prst="rect">
            <a:avLst/>
          </a:prstGeom>
        </p:spPr>
      </p:pic>
      <p:sp>
        <p:nvSpPr>
          <p:cNvPr id="5" name="Text 1"/>
          <p:cNvSpPr/>
          <p:nvPr/>
        </p:nvSpPr>
        <p:spPr>
          <a:xfrm>
            <a:off x="7377351" y="2330648"/>
            <a:ext cx="2363867" cy="295394"/>
          </a:xfrm>
          <a:prstGeom prst="rect">
            <a:avLst/>
          </a:prstGeom>
          <a:noFill/>
          <a:ln/>
        </p:spPr>
        <p:txBody>
          <a:bodyPr wrap="none" lIns="0" tIns="0" rIns="0" bIns="0" rtlCol="0" anchor="t"/>
          <a:lstStyle/>
          <a:p>
            <a:pPr marL="0" indent="0" algn="l">
              <a:lnSpc>
                <a:spcPts val="2300"/>
              </a:lnSpc>
              <a:buNone/>
            </a:pPr>
            <a:r>
              <a:rPr lang="en-US" sz="1850" b="1" dirty="0">
                <a:solidFill>
                  <a:srgbClr val="D7E5D8"/>
                </a:solidFill>
                <a:latin typeface="Syne" pitchFamily="34" charset="0"/>
                <a:ea typeface="Syne" pitchFamily="34" charset="-122"/>
                <a:cs typeface="Syne" pitchFamily="34" charset="-120"/>
              </a:rPr>
              <a:t>Nivel 1: Isla </a:t>
            </a:r>
            <a:r>
              <a:rPr lang="en-US" sz="1850" b="1" dirty="0" err="1">
                <a:solidFill>
                  <a:srgbClr val="D7E5D8"/>
                </a:solidFill>
                <a:latin typeface="Syne" pitchFamily="34" charset="0"/>
                <a:ea typeface="Syne" pitchFamily="34" charset="-122"/>
                <a:cs typeface="Syne" pitchFamily="34" charset="-120"/>
              </a:rPr>
              <a:t>Serpiente</a:t>
            </a:r>
            <a:endParaRPr lang="en-US" sz="1850" dirty="0"/>
          </a:p>
        </p:txBody>
      </p:sp>
      <p:sp>
        <p:nvSpPr>
          <p:cNvPr id="6" name="Text 2"/>
          <p:cNvSpPr/>
          <p:nvPr/>
        </p:nvSpPr>
        <p:spPr>
          <a:xfrm>
            <a:off x="7377351" y="2739508"/>
            <a:ext cx="6591181" cy="604838"/>
          </a:xfrm>
          <a:prstGeom prst="rect">
            <a:avLst/>
          </a:prstGeom>
          <a:noFill/>
          <a:ln/>
        </p:spPr>
        <p:txBody>
          <a:bodyPr wrap="square" lIns="0" tIns="0" rIns="0" bIns="0" rtlCol="0" anchor="t"/>
          <a:lstStyle/>
          <a:p>
            <a:pPr>
              <a:lnSpc>
                <a:spcPts val="2350"/>
              </a:lnSpc>
            </a:pPr>
            <a:r>
              <a:rPr lang="es-MX" sz="1450" dirty="0">
                <a:solidFill>
                  <a:srgbClr val="D7E5D8"/>
                </a:solidFill>
                <a:latin typeface="Syne" pitchFamily="34" charset="0"/>
                <a:ea typeface="Syne" pitchFamily="34" charset="-122"/>
                <a:cs typeface="Syne" pitchFamily="34" charset="-120"/>
              </a:rPr>
              <a:t>Esta es la primera isla donde los jugadores naufragan. El clima es cálido y húmedo, con una vegetación densa y muchas zonas pantanosas.</a:t>
            </a:r>
            <a:endParaRPr lang="en-US" sz="1450" dirty="0"/>
          </a:p>
        </p:txBody>
      </p:sp>
      <p:pic>
        <p:nvPicPr>
          <p:cNvPr id="7" name="Image 2" descr="preencoded.png"/>
          <p:cNvPicPr>
            <a:picLocks noChangeAspect="1"/>
          </p:cNvPicPr>
          <p:nvPr/>
        </p:nvPicPr>
        <p:blipFill>
          <a:blip r:embed="rId5"/>
          <a:stretch>
            <a:fillRect/>
          </a:stretch>
        </p:blipFill>
        <p:spPr>
          <a:xfrm>
            <a:off x="6148268" y="3654385"/>
            <a:ext cx="945475" cy="1512808"/>
          </a:xfrm>
          <a:prstGeom prst="rect">
            <a:avLst/>
          </a:prstGeom>
        </p:spPr>
      </p:pic>
      <p:sp>
        <p:nvSpPr>
          <p:cNvPr id="8" name="Text 3"/>
          <p:cNvSpPr/>
          <p:nvPr/>
        </p:nvSpPr>
        <p:spPr>
          <a:xfrm>
            <a:off x="7377351" y="3843456"/>
            <a:ext cx="2363867" cy="295394"/>
          </a:xfrm>
          <a:prstGeom prst="rect">
            <a:avLst/>
          </a:prstGeom>
          <a:noFill/>
          <a:ln/>
        </p:spPr>
        <p:txBody>
          <a:bodyPr wrap="none" lIns="0" tIns="0" rIns="0" bIns="0" rtlCol="0" anchor="t"/>
          <a:lstStyle/>
          <a:p>
            <a:pPr marL="0" indent="0" algn="l">
              <a:lnSpc>
                <a:spcPts val="2300"/>
              </a:lnSpc>
              <a:buNone/>
            </a:pPr>
            <a:r>
              <a:rPr lang="en-US" sz="1850" b="1" dirty="0">
                <a:solidFill>
                  <a:srgbClr val="D7E5D8"/>
                </a:solidFill>
                <a:latin typeface="Syne" pitchFamily="34" charset="0"/>
                <a:ea typeface="Syne" pitchFamily="34" charset="-122"/>
                <a:cs typeface="Syne" pitchFamily="34" charset="-120"/>
              </a:rPr>
              <a:t>Nivel 2: Isla de los Felinos</a:t>
            </a:r>
            <a:endParaRPr lang="en-US" sz="1850" dirty="0"/>
          </a:p>
        </p:txBody>
      </p:sp>
      <p:sp>
        <p:nvSpPr>
          <p:cNvPr id="9" name="Text 4"/>
          <p:cNvSpPr/>
          <p:nvPr/>
        </p:nvSpPr>
        <p:spPr>
          <a:xfrm>
            <a:off x="7377351" y="4252317"/>
            <a:ext cx="6591181" cy="604838"/>
          </a:xfrm>
          <a:prstGeom prst="rect">
            <a:avLst/>
          </a:prstGeom>
          <a:noFill/>
          <a:ln/>
        </p:spPr>
        <p:txBody>
          <a:bodyPr wrap="square" lIns="0" tIns="0" rIns="0" bIns="0" rtlCol="0" anchor="t"/>
          <a:lstStyle/>
          <a:p>
            <a:pPr>
              <a:lnSpc>
                <a:spcPts val="2350"/>
              </a:lnSpc>
            </a:pPr>
            <a:r>
              <a:rPr lang="es-MX" sz="1450" dirty="0">
                <a:solidFill>
                  <a:srgbClr val="D7E5D8"/>
                </a:solidFill>
                <a:latin typeface="Syne" pitchFamily="34" charset="0"/>
                <a:ea typeface="Syne" pitchFamily="34" charset="-122"/>
                <a:cs typeface="Syne" pitchFamily="34" charset="-120"/>
              </a:rPr>
              <a:t>En esta segunda isla, las cosas se complican. La vegetación se vuelve más espesa y las montañas aparecen en el horizonte.</a:t>
            </a:r>
            <a:endParaRPr lang="en-US" sz="1450" dirty="0"/>
          </a:p>
        </p:txBody>
      </p:sp>
      <p:pic>
        <p:nvPicPr>
          <p:cNvPr id="10" name="Image 3" descr="preencoded.png"/>
          <p:cNvPicPr>
            <a:picLocks noChangeAspect="1"/>
          </p:cNvPicPr>
          <p:nvPr/>
        </p:nvPicPr>
        <p:blipFill>
          <a:blip r:embed="rId6"/>
          <a:stretch>
            <a:fillRect/>
          </a:stretch>
        </p:blipFill>
        <p:spPr>
          <a:xfrm>
            <a:off x="6148268" y="5167193"/>
            <a:ext cx="945475" cy="1512808"/>
          </a:xfrm>
          <a:prstGeom prst="rect">
            <a:avLst/>
          </a:prstGeom>
        </p:spPr>
      </p:pic>
      <p:sp>
        <p:nvSpPr>
          <p:cNvPr id="11" name="Text 5"/>
          <p:cNvSpPr/>
          <p:nvPr/>
        </p:nvSpPr>
        <p:spPr>
          <a:xfrm>
            <a:off x="7377351" y="5356264"/>
            <a:ext cx="2760940" cy="295394"/>
          </a:xfrm>
          <a:prstGeom prst="rect">
            <a:avLst/>
          </a:prstGeom>
          <a:noFill/>
          <a:ln/>
        </p:spPr>
        <p:txBody>
          <a:bodyPr wrap="none" lIns="0" tIns="0" rIns="0" bIns="0" rtlCol="0" anchor="t"/>
          <a:lstStyle/>
          <a:p>
            <a:pPr marL="0" indent="0" algn="l">
              <a:lnSpc>
                <a:spcPts val="2300"/>
              </a:lnSpc>
              <a:buNone/>
            </a:pPr>
            <a:r>
              <a:rPr lang="en-US" sz="1850" b="1" dirty="0">
                <a:solidFill>
                  <a:srgbClr val="D7E5D8"/>
                </a:solidFill>
                <a:latin typeface="Syne" pitchFamily="34" charset="0"/>
                <a:ea typeface="Syne" pitchFamily="34" charset="-122"/>
                <a:cs typeface="Syne" pitchFamily="34" charset="-120"/>
              </a:rPr>
              <a:t>Nivel 3: Isla de los Guardianes</a:t>
            </a:r>
            <a:endParaRPr lang="en-US" sz="1850" dirty="0"/>
          </a:p>
        </p:txBody>
      </p:sp>
      <p:sp>
        <p:nvSpPr>
          <p:cNvPr id="12" name="Text 6"/>
          <p:cNvSpPr/>
          <p:nvPr/>
        </p:nvSpPr>
        <p:spPr>
          <a:xfrm>
            <a:off x="7377351" y="5765125"/>
            <a:ext cx="6591181" cy="604838"/>
          </a:xfrm>
          <a:prstGeom prst="rect">
            <a:avLst/>
          </a:prstGeom>
          <a:noFill/>
          <a:ln/>
        </p:spPr>
        <p:txBody>
          <a:bodyPr wrap="square" lIns="0" tIns="0" rIns="0" bIns="0" rtlCol="0" anchor="t"/>
          <a:lstStyle/>
          <a:p>
            <a:pPr>
              <a:lnSpc>
                <a:spcPts val="2350"/>
              </a:lnSpc>
            </a:pPr>
            <a:r>
              <a:rPr lang="es-MX" sz="1450" dirty="0">
                <a:solidFill>
                  <a:srgbClr val="D7E5D8"/>
                </a:solidFill>
                <a:latin typeface="Syne" pitchFamily="34" charset="0"/>
                <a:ea typeface="Syne" pitchFamily="34" charset="-122"/>
                <a:cs typeface="Syne" pitchFamily="34" charset="-120"/>
              </a:rPr>
              <a:t>La última isla es la más peligrosa. Además de enfrentarse a osos gigantes, lobos y otras criaturas salvajes, los jugadores descubren que no están solos. </a:t>
            </a:r>
            <a:endParaRPr lang="en-US" sz="1450" dirty="0"/>
          </a:p>
        </p:txBody>
      </p:sp>
    </p:spTree>
    <p:extLst>
      <p:ext uri="{BB962C8B-B14F-4D97-AF65-F5344CB8AC3E}">
        <p14:creationId xmlns:p14="http://schemas.microsoft.com/office/powerpoint/2010/main" val="441596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3463647" y="436798"/>
            <a:ext cx="7703106" cy="1286589"/>
          </a:xfrm>
          <a:prstGeom prst="rect">
            <a:avLst/>
          </a:prstGeom>
          <a:noFill/>
          <a:ln/>
        </p:spPr>
        <p:txBody>
          <a:bodyPr wrap="square" lIns="0" tIns="0" rIns="0" bIns="0" rtlCol="0" anchor="t"/>
          <a:lstStyle/>
          <a:p>
            <a:pPr marL="0" indent="0" algn="ctr">
              <a:lnSpc>
                <a:spcPts val="5050"/>
              </a:lnSpc>
              <a:buNone/>
            </a:pPr>
            <a:r>
              <a:rPr lang="en-US" sz="4050" b="1" dirty="0" err="1">
                <a:solidFill>
                  <a:srgbClr val="F0F4F1"/>
                </a:solidFill>
                <a:latin typeface="Syne" pitchFamily="34" charset="0"/>
                <a:ea typeface="Syne" pitchFamily="34" charset="-122"/>
                <a:cs typeface="Syne" pitchFamily="34" charset="-120"/>
              </a:rPr>
              <a:t>Armas</a:t>
            </a:r>
            <a:r>
              <a:rPr lang="en-US" sz="4050" b="1" dirty="0">
                <a:solidFill>
                  <a:srgbClr val="F0F4F1"/>
                </a:solidFill>
                <a:latin typeface="Syne" pitchFamily="34" charset="0"/>
                <a:ea typeface="Syne" pitchFamily="34" charset="-122"/>
                <a:cs typeface="Syne" pitchFamily="34" charset="-120"/>
              </a:rPr>
              <a:t> y </a:t>
            </a:r>
            <a:r>
              <a:rPr lang="en-US" sz="4050" b="1" dirty="0" err="1">
                <a:solidFill>
                  <a:srgbClr val="F0F4F1"/>
                </a:solidFill>
                <a:latin typeface="Syne" pitchFamily="34" charset="0"/>
                <a:ea typeface="Syne" pitchFamily="34" charset="-122"/>
                <a:cs typeface="Syne" pitchFamily="34" charset="-120"/>
              </a:rPr>
              <a:t>vestimenta</a:t>
            </a:r>
            <a:endParaRPr lang="en-US" sz="4050" dirty="0"/>
          </a:p>
        </p:txBody>
      </p:sp>
      <p:pic>
        <p:nvPicPr>
          <p:cNvPr id="3074" name="Picture 2" descr="https://img.itch.zone/aW1hZ2UvMzI4MjQvMTIzNDk0MTguanBn/original/rg4RrH.jpg">
            <a:extLst>
              <a:ext uri="{FF2B5EF4-FFF2-40B4-BE49-F238E27FC236}">
                <a16:creationId xmlns:a16="http://schemas.microsoft.com/office/drawing/2014/main" id="{26C6ED5A-ADB1-41BD-A9AD-8993443AA5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4564" y="1682281"/>
            <a:ext cx="5497158" cy="549715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https://img.itch.zone/aW1hZ2UvMTYzNDY5OS85NjEwNjUwLnBuZw==/original/h1tVsb.png">
            <a:extLst>
              <a:ext uri="{FF2B5EF4-FFF2-40B4-BE49-F238E27FC236}">
                <a16:creationId xmlns:a16="http://schemas.microsoft.com/office/drawing/2014/main" id="{F4B16376-6C73-44B9-918C-F8FE7AEC82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8678" y="1682281"/>
            <a:ext cx="5497158" cy="5497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15349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2" name="Text 0"/>
          <p:cNvSpPr/>
          <p:nvPr/>
        </p:nvSpPr>
        <p:spPr>
          <a:xfrm>
            <a:off x="793790" y="1826895"/>
            <a:ext cx="13042821" cy="1417558"/>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pitchFamily="34" charset="0"/>
                <a:ea typeface="Syne" pitchFamily="34" charset="-122"/>
                <a:cs typeface="Syne" pitchFamily="34" charset="-120"/>
              </a:rPr>
              <a:t>Enfrentamiento a Criaturas Salvajes</a:t>
            </a:r>
            <a:endParaRPr lang="en-US" sz="4450" dirty="0"/>
          </a:p>
        </p:txBody>
      </p:sp>
      <p:sp>
        <p:nvSpPr>
          <p:cNvPr id="3" name="Text 1"/>
          <p:cNvSpPr/>
          <p:nvPr/>
        </p:nvSpPr>
        <p:spPr>
          <a:xfrm>
            <a:off x="793790" y="381142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F0F4F1"/>
                </a:solidFill>
                <a:latin typeface="Syne" pitchFamily="34" charset="0"/>
                <a:ea typeface="Syne" pitchFamily="34" charset="-122"/>
                <a:cs typeface="Syne" pitchFamily="34" charset="-120"/>
              </a:rPr>
              <a:t>Diversidad</a:t>
            </a:r>
            <a:endParaRPr lang="en-US" sz="2200" dirty="0"/>
          </a:p>
        </p:txBody>
      </p:sp>
      <p:sp>
        <p:nvSpPr>
          <p:cNvPr id="4" name="Text 2"/>
          <p:cNvSpPr/>
          <p:nvPr/>
        </p:nvSpPr>
        <p:spPr>
          <a:xfrm>
            <a:off x="793790" y="4392573"/>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El archipiélago alberga una gran variedad de criaturas, desde animales amistosos hasta bestias peligrosas.</a:t>
            </a:r>
            <a:endParaRPr lang="en-US" sz="1750" dirty="0"/>
          </a:p>
        </p:txBody>
      </p:sp>
      <p:sp>
        <p:nvSpPr>
          <p:cNvPr id="5" name="Text 3"/>
          <p:cNvSpPr/>
          <p:nvPr/>
        </p:nvSpPr>
        <p:spPr>
          <a:xfrm>
            <a:off x="5332928" y="381142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F0F4F1"/>
                </a:solidFill>
                <a:latin typeface="Syne" pitchFamily="34" charset="0"/>
                <a:ea typeface="Syne" pitchFamily="34" charset="-122"/>
                <a:cs typeface="Syne" pitchFamily="34" charset="-120"/>
              </a:rPr>
              <a:t>Estrategias</a:t>
            </a:r>
            <a:endParaRPr lang="en-US" sz="2200" dirty="0"/>
          </a:p>
        </p:txBody>
      </p:sp>
      <p:sp>
        <p:nvSpPr>
          <p:cNvPr id="6" name="Text 4"/>
          <p:cNvSpPr/>
          <p:nvPr/>
        </p:nvSpPr>
        <p:spPr>
          <a:xfrm>
            <a:off x="5332928" y="4392573"/>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Los jugadores deben desarrollar estrategias para combatir las criaturas salvajes, utilizando herramientas, armas y habilidades.</a:t>
            </a:r>
            <a:endParaRPr lang="en-US" sz="1750" dirty="0"/>
          </a:p>
        </p:txBody>
      </p:sp>
      <p:sp>
        <p:nvSpPr>
          <p:cNvPr id="7" name="Text 5"/>
          <p:cNvSpPr/>
          <p:nvPr/>
        </p:nvSpPr>
        <p:spPr>
          <a:xfrm>
            <a:off x="9872067" y="3811429"/>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F0F4F1"/>
                </a:solidFill>
                <a:latin typeface="Syne" pitchFamily="34" charset="0"/>
                <a:ea typeface="Syne" pitchFamily="34" charset="-122"/>
                <a:cs typeface="Syne" pitchFamily="34" charset="-120"/>
              </a:rPr>
              <a:t>Riesgos y Recompensas</a:t>
            </a:r>
            <a:endParaRPr lang="en-US" sz="2200" dirty="0"/>
          </a:p>
        </p:txBody>
      </p:sp>
      <p:sp>
        <p:nvSpPr>
          <p:cNvPr id="8" name="Text 6"/>
          <p:cNvSpPr/>
          <p:nvPr/>
        </p:nvSpPr>
        <p:spPr>
          <a:xfrm>
            <a:off x="9872067" y="4392573"/>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Enfrentarse a las criaturas salvajes presenta riesgos, pero también ofrece recompensas como recursos y experiencia.</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934"/>
          </a:xfrm>
          <a:prstGeom prst="rect">
            <a:avLst/>
          </a:prstGeom>
        </p:spPr>
      </p:pic>
      <p:sp>
        <p:nvSpPr>
          <p:cNvPr id="3" name="Text 0"/>
          <p:cNvSpPr/>
          <p:nvPr/>
        </p:nvSpPr>
        <p:spPr>
          <a:xfrm>
            <a:off x="777240" y="610672"/>
            <a:ext cx="7589520" cy="1387793"/>
          </a:xfrm>
          <a:prstGeom prst="rect">
            <a:avLst/>
          </a:prstGeom>
          <a:noFill/>
          <a:ln/>
        </p:spPr>
        <p:txBody>
          <a:bodyPr wrap="square" lIns="0" tIns="0" rIns="0" bIns="0" rtlCol="0" anchor="t"/>
          <a:lstStyle/>
          <a:p>
            <a:pPr marL="0" indent="0">
              <a:lnSpc>
                <a:spcPts val="5450"/>
              </a:lnSpc>
              <a:buNone/>
            </a:pPr>
            <a:r>
              <a:rPr lang="en-US" sz="4350" b="1" dirty="0">
                <a:solidFill>
                  <a:srgbClr val="F0F4F1"/>
                </a:solidFill>
                <a:latin typeface="Syne" pitchFamily="34" charset="0"/>
                <a:ea typeface="Syne" pitchFamily="34" charset="-122"/>
                <a:cs typeface="Syne" pitchFamily="34" charset="-120"/>
              </a:rPr>
              <a:t>Modo de Juego Cooperativo</a:t>
            </a:r>
            <a:endParaRPr lang="en-US" sz="4350" dirty="0"/>
          </a:p>
        </p:txBody>
      </p:sp>
      <p:sp>
        <p:nvSpPr>
          <p:cNvPr id="4" name="Shape 1"/>
          <p:cNvSpPr/>
          <p:nvPr/>
        </p:nvSpPr>
        <p:spPr>
          <a:xfrm>
            <a:off x="777240" y="2331601"/>
            <a:ext cx="3683794" cy="3418403"/>
          </a:xfrm>
          <a:prstGeom prst="roundRect">
            <a:avLst>
              <a:gd name="adj" fmla="val 2729"/>
            </a:avLst>
          </a:prstGeom>
          <a:solidFill>
            <a:srgbClr val="547808"/>
          </a:solidFill>
          <a:ln w="7620">
            <a:solidFill>
              <a:srgbClr val="6D9121"/>
            </a:solidFill>
            <a:prstDash val="solid"/>
          </a:ln>
        </p:spPr>
      </p:sp>
      <p:sp>
        <p:nvSpPr>
          <p:cNvPr id="5" name="Text 2"/>
          <p:cNvSpPr/>
          <p:nvPr/>
        </p:nvSpPr>
        <p:spPr>
          <a:xfrm>
            <a:off x="1006912" y="2561273"/>
            <a:ext cx="3224451" cy="694134"/>
          </a:xfrm>
          <a:prstGeom prst="rect">
            <a:avLst/>
          </a:prstGeom>
          <a:noFill/>
          <a:ln/>
        </p:spPr>
        <p:txBody>
          <a:bodyPr wrap="square" lIns="0" tIns="0" rIns="0" bIns="0" rtlCol="0" anchor="t"/>
          <a:lstStyle/>
          <a:p>
            <a:pPr marL="0" indent="0">
              <a:lnSpc>
                <a:spcPts val="2700"/>
              </a:lnSpc>
              <a:buNone/>
            </a:pPr>
            <a:r>
              <a:rPr lang="en-US" sz="2150" b="1" dirty="0">
                <a:solidFill>
                  <a:srgbClr val="FFFFFF"/>
                </a:solidFill>
                <a:latin typeface="Syne" pitchFamily="34" charset="0"/>
                <a:ea typeface="Syne" pitchFamily="34" charset="-122"/>
                <a:cs typeface="Syne" pitchFamily="34" charset="-120"/>
              </a:rPr>
              <a:t>Comunicación</a:t>
            </a:r>
            <a:endParaRPr lang="en-US" sz="2150" dirty="0"/>
          </a:p>
        </p:txBody>
      </p:sp>
      <p:sp>
        <p:nvSpPr>
          <p:cNvPr id="6" name="Text 3"/>
          <p:cNvSpPr/>
          <p:nvPr/>
        </p:nvSpPr>
        <p:spPr>
          <a:xfrm>
            <a:off x="1006912" y="3388638"/>
            <a:ext cx="3224451" cy="2131695"/>
          </a:xfrm>
          <a:prstGeom prst="rect">
            <a:avLst/>
          </a:prstGeom>
          <a:noFill/>
          <a:ln/>
        </p:spPr>
        <p:txBody>
          <a:bodyPr wrap="square" lIns="0" tIns="0" rIns="0" bIns="0" rtlCol="0" anchor="t"/>
          <a:lstStyle/>
          <a:p>
            <a:pPr marL="0" indent="0">
              <a:lnSpc>
                <a:spcPts val="2750"/>
              </a:lnSpc>
              <a:buNone/>
            </a:pPr>
            <a:r>
              <a:rPr lang="en-US" sz="1700" dirty="0">
                <a:solidFill>
                  <a:srgbClr val="FFFFFF"/>
                </a:solidFill>
                <a:latin typeface="Syne" pitchFamily="34" charset="0"/>
                <a:ea typeface="Syne" pitchFamily="34" charset="-122"/>
                <a:cs typeface="Syne" pitchFamily="34" charset="-120"/>
              </a:rPr>
              <a:t>La comunicación es fundamental para la supervivencia. Los jugadores deben coordinarse para explorar, construir y luchar contra las amenazas.</a:t>
            </a:r>
            <a:endParaRPr lang="en-US" sz="1700" dirty="0"/>
          </a:p>
        </p:txBody>
      </p:sp>
      <p:sp>
        <p:nvSpPr>
          <p:cNvPr id="7" name="Shape 4"/>
          <p:cNvSpPr/>
          <p:nvPr/>
        </p:nvSpPr>
        <p:spPr>
          <a:xfrm>
            <a:off x="4683085" y="2331601"/>
            <a:ext cx="3683794" cy="3418403"/>
          </a:xfrm>
          <a:prstGeom prst="roundRect">
            <a:avLst>
              <a:gd name="adj" fmla="val 2729"/>
            </a:avLst>
          </a:prstGeom>
          <a:solidFill>
            <a:srgbClr val="547808"/>
          </a:solidFill>
          <a:ln w="7620">
            <a:solidFill>
              <a:srgbClr val="6D9121"/>
            </a:solidFill>
            <a:prstDash val="solid"/>
          </a:ln>
        </p:spPr>
      </p:sp>
      <p:sp>
        <p:nvSpPr>
          <p:cNvPr id="8" name="Text 5"/>
          <p:cNvSpPr/>
          <p:nvPr/>
        </p:nvSpPr>
        <p:spPr>
          <a:xfrm>
            <a:off x="4912757" y="2561273"/>
            <a:ext cx="3224451" cy="694134"/>
          </a:xfrm>
          <a:prstGeom prst="rect">
            <a:avLst/>
          </a:prstGeom>
          <a:noFill/>
          <a:ln/>
        </p:spPr>
        <p:txBody>
          <a:bodyPr wrap="square" lIns="0" tIns="0" rIns="0" bIns="0" rtlCol="0" anchor="t"/>
          <a:lstStyle/>
          <a:p>
            <a:pPr marL="0" indent="0">
              <a:lnSpc>
                <a:spcPts val="2700"/>
              </a:lnSpc>
              <a:buNone/>
            </a:pPr>
            <a:r>
              <a:rPr lang="en-US" sz="2150" b="1" dirty="0">
                <a:solidFill>
                  <a:srgbClr val="FFFFFF"/>
                </a:solidFill>
                <a:latin typeface="Syne" pitchFamily="34" charset="0"/>
                <a:ea typeface="Syne" pitchFamily="34" charset="-122"/>
                <a:cs typeface="Syne" pitchFamily="34" charset="-120"/>
              </a:rPr>
              <a:t>Trabajo en Equipo</a:t>
            </a:r>
            <a:endParaRPr lang="en-US" sz="2150" dirty="0"/>
          </a:p>
        </p:txBody>
      </p:sp>
      <p:sp>
        <p:nvSpPr>
          <p:cNvPr id="9" name="Text 6"/>
          <p:cNvSpPr/>
          <p:nvPr/>
        </p:nvSpPr>
        <p:spPr>
          <a:xfrm>
            <a:off x="4912757" y="3388638"/>
            <a:ext cx="3224451" cy="1776413"/>
          </a:xfrm>
          <a:prstGeom prst="rect">
            <a:avLst/>
          </a:prstGeom>
          <a:noFill/>
          <a:ln/>
        </p:spPr>
        <p:txBody>
          <a:bodyPr wrap="square" lIns="0" tIns="0" rIns="0" bIns="0" rtlCol="0" anchor="t"/>
          <a:lstStyle/>
          <a:p>
            <a:pPr marL="0" indent="0">
              <a:lnSpc>
                <a:spcPts val="2750"/>
              </a:lnSpc>
              <a:buNone/>
            </a:pPr>
            <a:r>
              <a:rPr lang="en-US" sz="1700" dirty="0">
                <a:solidFill>
                  <a:srgbClr val="FFFFFF"/>
                </a:solidFill>
                <a:latin typeface="Syne" pitchFamily="34" charset="0"/>
                <a:ea typeface="Syne" pitchFamily="34" charset="-122"/>
                <a:cs typeface="Syne" pitchFamily="34" charset="-120"/>
              </a:rPr>
              <a:t>La cooperación es clave para superar los desafíos del juego. Los jugadores deben combinar sus habilidades y recursos para tener éxito.</a:t>
            </a:r>
            <a:endParaRPr lang="en-US" sz="1700" dirty="0"/>
          </a:p>
        </p:txBody>
      </p:sp>
      <p:sp>
        <p:nvSpPr>
          <p:cNvPr id="10" name="Shape 7"/>
          <p:cNvSpPr/>
          <p:nvPr/>
        </p:nvSpPr>
        <p:spPr>
          <a:xfrm>
            <a:off x="777240" y="5972056"/>
            <a:ext cx="7589520" cy="1650206"/>
          </a:xfrm>
          <a:prstGeom prst="roundRect">
            <a:avLst>
              <a:gd name="adj" fmla="val 5653"/>
            </a:avLst>
          </a:prstGeom>
          <a:solidFill>
            <a:srgbClr val="547808"/>
          </a:solidFill>
          <a:ln w="7620">
            <a:solidFill>
              <a:srgbClr val="6D9121"/>
            </a:solidFill>
            <a:prstDash val="solid"/>
          </a:ln>
        </p:spPr>
      </p:sp>
      <p:sp>
        <p:nvSpPr>
          <p:cNvPr id="11" name="Text 8"/>
          <p:cNvSpPr/>
          <p:nvPr/>
        </p:nvSpPr>
        <p:spPr>
          <a:xfrm>
            <a:off x="1006912" y="6201728"/>
            <a:ext cx="4406979" cy="347067"/>
          </a:xfrm>
          <a:prstGeom prst="rect">
            <a:avLst/>
          </a:prstGeom>
          <a:noFill/>
          <a:ln/>
        </p:spPr>
        <p:txBody>
          <a:bodyPr wrap="none" lIns="0" tIns="0" rIns="0" bIns="0" rtlCol="0" anchor="t"/>
          <a:lstStyle/>
          <a:p>
            <a:pPr marL="0" indent="0">
              <a:lnSpc>
                <a:spcPts val="2700"/>
              </a:lnSpc>
              <a:buNone/>
            </a:pPr>
            <a:r>
              <a:rPr lang="en-US" sz="2150" b="1" dirty="0">
                <a:solidFill>
                  <a:srgbClr val="FFFFFF"/>
                </a:solidFill>
                <a:latin typeface="Syne" pitchFamily="34" charset="0"/>
                <a:ea typeface="Syne" pitchFamily="34" charset="-122"/>
                <a:cs typeface="Syne" pitchFamily="34" charset="-120"/>
              </a:rPr>
              <a:t>Amistad y Rivalidad</a:t>
            </a:r>
            <a:endParaRPr lang="en-US" sz="2150" dirty="0"/>
          </a:p>
        </p:txBody>
      </p:sp>
      <p:sp>
        <p:nvSpPr>
          <p:cNvPr id="12" name="Text 9"/>
          <p:cNvSpPr/>
          <p:nvPr/>
        </p:nvSpPr>
        <p:spPr>
          <a:xfrm>
            <a:off x="1006912" y="6682026"/>
            <a:ext cx="7130177" cy="710565"/>
          </a:xfrm>
          <a:prstGeom prst="rect">
            <a:avLst/>
          </a:prstGeom>
          <a:noFill/>
          <a:ln/>
        </p:spPr>
        <p:txBody>
          <a:bodyPr wrap="square" lIns="0" tIns="0" rIns="0" bIns="0" rtlCol="0" anchor="t"/>
          <a:lstStyle/>
          <a:p>
            <a:pPr marL="0" indent="0">
              <a:lnSpc>
                <a:spcPts val="2750"/>
              </a:lnSpc>
              <a:buNone/>
            </a:pPr>
            <a:r>
              <a:rPr lang="en-US" sz="1700" dirty="0">
                <a:solidFill>
                  <a:srgbClr val="FFFFFF"/>
                </a:solidFill>
                <a:latin typeface="Syne" pitchFamily="34" charset="0"/>
                <a:ea typeface="Syne" pitchFamily="34" charset="-122"/>
                <a:cs typeface="Syne" pitchFamily="34" charset="-120"/>
              </a:rPr>
              <a:t>El modo cooperativo fomenta la colaboración y la amistad, pero también permite una sana rivalidad entre los jugadores.</a:t>
            </a:r>
            <a:endParaRPr lang="en-US" sz="17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53788"/>
            <a:ext cx="14630400" cy="2379583"/>
          </a:xfrm>
          <a:prstGeom prst="rect">
            <a:avLst/>
          </a:prstGeom>
        </p:spPr>
      </p:pic>
      <p:sp>
        <p:nvSpPr>
          <p:cNvPr id="3" name="Text 0"/>
          <p:cNvSpPr/>
          <p:nvPr/>
        </p:nvSpPr>
        <p:spPr>
          <a:xfrm>
            <a:off x="666274" y="2902982"/>
            <a:ext cx="13297852" cy="1189673"/>
          </a:xfrm>
          <a:prstGeom prst="rect">
            <a:avLst/>
          </a:prstGeom>
          <a:noFill/>
          <a:ln/>
        </p:spPr>
        <p:txBody>
          <a:bodyPr wrap="square" lIns="0" tIns="0" rIns="0" bIns="0" rtlCol="0" anchor="t"/>
          <a:lstStyle/>
          <a:p>
            <a:pPr marL="0" indent="0">
              <a:lnSpc>
                <a:spcPts val="4650"/>
              </a:lnSpc>
              <a:buNone/>
            </a:pPr>
            <a:r>
              <a:rPr lang="en-US" sz="3700" b="1" dirty="0">
                <a:solidFill>
                  <a:srgbClr val="F0F4F1"/>
                </a:solidFill>
                <a:latin typeface="Syne" pitchFamily="34" charset="0"/>
                <a:ea typeface="Syne" pitchFamily="34" charset="-122"/>
                <a:cs typeface="Syne" pitchFamily="34" charset="-120"/>
              </a:rPr>
              <a:t>Recolección de Recursos y Construcción de Refugios</a:t>
            </a:r>
            <a:endParaRPr lang="en-US" sz="3700" dirty="0"/>
          </a:p>
        </p:txBody>
      </p:sp>
      <p:sp>
        <p:nvSpPr>
          <p:cNvPr id="4" name="Shape 1"/>
          <p:cNvSpPr/>
          <p:nvPr/>
        </p:nvSpPr>
        <p:spPr>
          <a:xfrm>
            <a:off x="7303770" y="4378166"/>
            <a:ext cx="22860" cy="3331250"/>
          </a:xfrm>
          <a:prstGeom prst="roundRect">
            <a:avLst>
              <a:gd name="adj" fmla="val 349757"/>
            </a:avLst>
          </a:prstGeom>
          <a:solidFill>
            <a:srgbClr val="6D9121"/>
          </a:solidFill>
          <a:ln/>
        </p:spPr>
      </p:sp>
      <p:sp>
        <p:nvSpPr>
          <p:cNvPr id="5" name="Shape 2"/>
          <p:cNvSpPr/>
          <p:nvPr/>
        </p:nvSpPr>
        <p:spPr>
          <a:xfrm>
            <a:off x="6457652" y="4794885"/>
            <a:ext cx="666274" cy="22860"/>
          </a:xfrm>
          <a:prstGeom prst="roundRect">
            <a:avLst>
              <a:gd name="adj" fmla="val 349757"/>
            </a:avLst>
          </a:prstGeom>
          <a:solidFill>
            <a:srgbClr val="6D9121"/>
          </a:solidFill>
          <a:ln/>
        </p:spPr>
      </p:sp>
      <p:sp>
        <p:nvSpPr>
          <p:cNvPr id="6" name="Shape 3"/>
          <p:cNvSpPr/>
          <p:nvPr/>
        </p:nvSpPr>
        <p:spPr>
          <a:xfrm>
            <a:off x="7101066" y="4592241"/>
            <a:ext cx="428268" cy="428268"/>
          </a:xfrm>
          <a:prstGeom prst="roundRect">
            <a:avLst>
              <a:gd name="adj" fmla="val 18669"/>
            </a:avLst>
          </a:prstGeom>
          <a:solidFill>
            <a:srgbClr val="547808"/>
          </a:solidFill>
          <a:ln w="7620">
            <a:solidFill>
              <a:srgbClr val="6D9121"/>
            </a:solidFill>
            <a:prstDash val="solid"/>
          </a:ln>
        </p:spPr>
      </p:sp>
      <p:sp>
        <p:nvSpPr>
          <p:cNvPr id="7" name="Text 4"/>
          <p:cNvSpPr/>
          <p:nvPr/>
        </p:nvSpPr>
        <p:spPr>
          <a:xfrm>
            <a:off x="7239655" y="4663559"/>
            <a:ext cx="151090" cy="285512"/>
          </a:xfrm>
          <a:prstGeom prst="rect">
            <a:avLst/>
          </a:prstGeom>
          <a:noFill/>
          <a:ln/>
        </p:spPr>
        <p:txBody>
          <a:bodyPr wrap="none" lIns="0" tIns="0" rIns="0" bIns="0" rtlCol="0" anchor="t"/>
          <a:lstStyle/>
          <a:p>
            <a:pPr marL="0" indent="0" algn="ctr">
              <a:lnSpc>
                <a:spcPts val="2200"/>
              </a:lnSpc>
              <a:buNone/>
            </a:pPr>
            <a:r>
              <a:rPr lang="en-US" sz="2200" b="1" dirty="0">
                <a:solidFill>
                  <a:srgbClr val="FFFFFF"/>
                </a:solidFill>
                <a:latin typeface="Syne" pitchFamily="34" charset="0"/>
                <a:ea typeface="Syne" pitchFamily="34" charset="-122"/>
                <a:cs typeface="Syne" pitchFamily="34" charset="-120"/>
              </a:rPr>
              <a:t>1</a:t>
            </a:r>
            <a:endParaRPr lang="en-US" sz="2200" dirty="0"/>
          </a:p>
        </p:txBody>
      </p:sp>
      <p:sp>
        <p:nvSpPr>
          <p:cNvPr id="8" name="Text 5"/>
          <p:cNvSpPr/>
          <p:nvPr/>
        </p:nvSpPr>
        <p:spPr>
          <a:xfrm>
            <a:off x="3888700" y="4568428"/>
            <a:ext cx="2379583" cy="297418"/>
          </a:xfrm>
          <a:prstGeom prst="rect">
            <a:avLst/>
          </a:prstGeom>
          <a:noFill/>
          <a:ln/>
        </p:spPr>
        <p:txBody>
          <a:bodyPr wrap="none" lIns="0" tIns="0" rIns="0" bIns="0" rtlCol="0" anchor="t"/>
          <a:lstStyle/>
          <a:p>
            <a:pPr marL="0" indent="0" algn="r">
              <a:lnSpc>
                <a:spcPts val="2300"/>
              </a:lnSpc>
              <a:buNone/>
            </a:pPr>
            <a:r>
              <a:rPr lang="en-US" sz="1850" b="1" dirty="0">
                <a:solidFill>
                  <a:srgbClr val="D7E5D8"/>
                </a:solidFill>
                <a:latin typeface="Syne" pitchFamily="34" charset="0"/>
                <a:ea typeface="Syne" pitchFamily="34" charset="-122"/>
                <a:cs typeface="Syne" pitchFamily="34" charset="-120"/>
              </a:rPr>
              <a:t>Recolección</a:t>
            </a:r>
            <a:endParaRPr lang="en-US" sz="1850" dirty="0"/>
          </a:p>
        </p:txBody>
      </p:sp>
      <p:sp>
        <p:nvSpPr>
          <p:cNvPr id="9" name="Text 6"/>
          <p:cNvSpPr/>
          <p:nvPr/>
        </p:nvSpPr>
        <p:spPr>
          <a:xfrm>
            <a:off x="666274" y="4980027"/>
            <a:ext cx="5602010" cy="609124"/>
          </a:xfrm>
          <a:prstGeom prst="rect">
            <a:avLst/>
          </a:prstGeom>
          <a:noFill/>
          <a:ln/>
        </p:spPr>
        <p:txBody>
          <a:bodyPr wrap="square" lIns="0" tIns="0" rIns="0" bIns="0" rtlCol="0" anchor="t"/>
          <a:lstStyle/>
          <a:p>
            <a:pPr marL="0" indent="0" algn="r">
              <a:lnSpc>
                <a:spcPts val="2350"/>
              </a:lnSpc>
              <a:buNone/>
            </a:pPr>
            <a:r>
              <a:rPr lang="en-US" sz="1450" dirty="0">
                <a:solidFill>
                  <a:srgbClr val="D7E5D8"/>
                </a:solidFill>
                <a:latin typeface="Syne" pitchFamily="34" charset="0"/>
                <a:ea typeface="Syne" pitchFamily="34" charset="-122"/>
                <a:cs typeface="Syne" pitchFamily="34" charset="-120"/>
              </a:rPr>
              <a:t>Los jugadores deben recolectar recursos como madera, piedra, comida y agua para sobrevivir.</a:t>
            </a:r>
            <a:endParaRPr lang="en-US" sz="1450" dirty="0"/>
          </a:p>
        </p:txBody>
      </p:sp>
      <p:sp>
        <p:nvSpPr>
          <p:cNvPr id="10" name="Shape 7"/>
          <p:cNvSpPr/>
          <p:nvPr/>
        </p:nvSpPr>
        <p:spPr>
          <a:xfrm>
            <a:off x="7506474" y="5746552"/>
            <a:ext cx="666274" cy="22860"/>
          </a:xfrm>
          <a:prstGeom prst="roundRect">
            <a:avLst>
              <a:gd name="adj" fmla="val 349757"/>
            </a:avLst>
          </a:prstGeom>
          <a:solidFill>
            <a:srgbClr val="6D9121"/>
          </a:solidFill>
          <a:ln/>
        </p:spPr>
      </p:sp>
      <p:sp>
        <p:nvSpPr>
          <p:cNvPr id="11" name="Shape 8"/>
          <p:cNvSpPr/>
          <p:nvPr/>
        </p:nvSpPr>
        <p:spPr>
          <a:xfrm>
            <a:off x="7101066" y="5543907"/>
            <a:ext cx="428268" cy="428268"/>
          </a:xfrm>
          <a:prstGeom prst="roundRect">
            <a:avLst>
              <a:gd name="adj" fmla="val 18669"/>
            </a:avLst>
          </a:prstGeom>
          <a:solidFill>
            <a:srgbClr val="547808"/>
          </a:solidFill>
          <a:ln w="7620">
            <a:solidFill>
              <a:srgbClr val="6D9121"/>
            </a:solidFill>
            <a:prstDash val="solid"/>
          </a:ln>
        </p:spPr>
      </p:sp>
      <p:sp>
        <p:nvSpPr>
          <p:cNvPr id="12" name="Text 9"/>
          <p:cNvSpPr/>
          <p:nvPr/>
        </p:nvSpPr>
        <p:spPr>
          <a:xfrm>
            <a:off x="7171908" y="5615226"/>
            <a:ext cx="286464" cy="285512"/>
          </a:xfrm>
          <a:prstGeom prst="rect">
            <a:avLst/>
          </a:prstGeom>
          <a:noFill/>
          <a:ln/>
        </p:spPr>
        <p:txBody>
          <a:bodyPr wrap="none" lIns="0" tIns="0" rIns="0" bIns="0" rtlCol="0" anchor="t"/>
          <a:lstStyle/>
          <a:p>
            <a:pPr marL="0" indent="0" algn="ctr">
              <a:lnSpc>
                <a:spcPts val="2200"/>
              </a:lnSpc>
              <a:buNone/>
            </a:pPr>
            <a:r>
              <a:rPr lang="en-US" sz="2200" b="1" dirty="0">
                <a:solidFill>
                  <a:srgbClr val="FFFFFF"/>
                </a:solidFill>
                <a:latin typeface="Syne" pitchFamily="34" charset="0"/>
                <a:ea typeface="Syne" pitchFamily="34" charset="-122"/>
                <a:cs typeface="Syne" pitchFamily="34" charset="-120"/>
              </a:rPr>
              <a:t>2</a:t>
            </a:r>
            <a:endParaRPr lang="en-US" sz="2200" dirty="0"/>
          </a:p>
        </p:txBody>
      </p:sp>
      <p:sp>
        <p:nvSpPr>
          <p:cNvPr id="13" name="Text 10"/>
          <p:cNvSpPr/>
          <p:nvPr/>
        </p:nvSpPr>
        <p:spPr>
          <a:xfrm>
            <a:off x="8362117" y="5520095"/>
            <a:ext cx="2379583" cy="297418"/>
          </a:xfrm>
          <a:prstGeom prst="rect">
            <a:avLst/>
          </a:prstGeom>
          <a:noFill/>
          <a:ln/>
        </p:spPr>
        <p:txBody>
          <a:bodyPr wrap="none" lIns="0" tIns="0" rIns="0" bIns="0" rtlCol="0" anchor="t"/>
          <a:lstStyle/>
          <a:p>
            <a:pPr marL="0" indent="0" algn="l">
              <a:lnSpc>
                <a:spcPts val="2300"/>
              </a:lnSpc>
              <a:buNone/>
            </a:pPr>
            <a:r>
              <a:rPr lang="en-US" sz="1850" b="1" dirty="0">
                <a:solidFill>
                  <a:srgbClr val="D7E5D8"/>
                </a:solidFill>
                <a:latin typeface="Syne" pitchFamily="34" charset="0"/>
                <a:ea typeface="Syne" pitchFamily="34" charset="-122"/>
                <a:cs typeface="Syne" pitchFamily="34" charset="-120"/>
              </a:rPr>
              <a:t>Fabricación</a:t>
            </a:r>
            <a:endParaRPr lang="en-US" sz="1850" dirty="0"/>
          </a:p>
        </p:txBody>
      </p:sp>
      <p:sp>
        <p:nvSpPr>
          <p:cNvPr id="14" name="Text 11"/>
          <p:cNvSpPr/>
          <p:nvPr/>
        </p:nvSpPr>
        <p:spPr>
          <a:xfrm>
            <a:off x="8362117" y="5931694"/>
            <a:ext cx="5602010" cy="609124"/>
          </a:xfrm>
          <a:prstGeom prst="rect">
            <a:avLst/>
          </a:prstGeom>
          <a:noFill/>
          <a:ln/>
        </p:spPr>
        <p:txBody>
          <a:bodyPr wrap="square" lIns="0" tIns="0" rIns="0" bIns="0" rtlCol="0" anchor="t"/>
          <a:lstStyle/>
          <a:p>
            <a:pPr marL="0" indent="0" algn="l">
              <a:lnSpc>
                <a:spcPts val="2350"/>
              </a:lnSpc>
              <a:buNone/>
            </a:pPr>
            <a:r>
              <a:rPr lang="en-US" sz="1450" dirty="0">
                <a:solidFill>
                  <a:srgbClr val="D7E5D8"/>
                </a:solidFill>
                <a:latin typeface="Syne" pitchFamily="34" charset="0"/>
                <a:ea typeface="Syne" pitchFamily="34" charset="-122"/>
                <a:cs typeface="Syne" pitchFamily="34" charset="-120"/>
              </a:rPr>
              <a:t>Los recursos recolectados se pueden utilizar para fabricar herramientas, armas, y otros objetos esenciales.</a:t>
            </a:r>
            <a:endParaRPr lang="en-US" sz="1450" dirty="0"/>
          </a:p>
        </p:txBody>
      </p:sp>
      <p:sp>
        <p:nvSpPr>
          <p:cNvPr id="15" name="Shape 12"/>
          <p:cNvSpPr/>
          <p:nvPr/>
        </p:nvSpPr>
        <p:spPr>
          <a:xfrm>
            <a:off x="6457652" y="6603087"/>
            <a:ext cx="666274" cy="22860"/>
          </a:xfrm>
          <a:prstGeom prst="roundRect">
            <a:avLst>
              <a:gd name="adj" fmla="val 349757"/>
            </a:avLst>
          </a:prstGeom>
          <a:solidFill>
            <a:srgbClr val="6D9121"/>
          </a:solidFill>
          <a:ln/>
        </p:spPr>
      </p:sp>
      <p:sp>
        <p:nvSpPr>
          <p:cNvPr id="16" name="Shape 13"/>
          <p:cNvSpPr/>
          <p:nvPr/>
        </p:nvSpPr>
        <p:spPr>
          <a:xfrm>
            <a:off x="7101066" y="6400443"/>
            <a:ext cx="428268" cy="428268"/>
          </a:xfrm>
          <a:prstGeom prst="roundRect">
            <a:avLst>
              <a:gd name="adj" fmla="val 18669"/>
            </a:avLst>
          </a:prstGeom>
          <a:solidFill>
            <a:srgbClr val="547808"/>
          </a:solidFill>
          <a:ln w="7620">
            <a:solidFill>
              <a:srgbClr val="6D9121"/>
            </a:solidFill>
            <a:prstDash val="solid"/>
          </a:ln>
        </p:spPr>
      </p:sp>
      <p:sp>
        <p:nvSpPr>
          <p:cNvPr id="17" name="Text 14"/>
          <p:cNvSpPr/>
          <p:nvPr/>
        </p:nvSpPr>
        <p:spPr>
          <a:xfrm>
            <a:off x="7164526" y="6471761"/>
            <a:ext cx="301228" cy="285512"/>
          </a:xfrm>
          <a:prstGeom prst="rect">
            <a:avLst/>
          </a:prstGeom>
          <a:noFill/>
          <a:ln/>
        </p:spPr>
        <p:txBody>
          <a:bodyPr wrap="none" lIns="0" tIns="0" rIns="0" bIns="0" rtlCol="0" anchor="t"/>
          <a:lstStyle/>
          <a:p>
            <a:pPr marL="0" indent="0" algn="ctr">
              <a:lnSpc>
                <a:spcPts val="2200"/>
              </a:lnSpc>
              <a:buNone/>
            </a:pPr>
            <a:r>
              <a:rPr lang="en-US" sz="2200" b="1" dirty="0">
                <a:solidFill>
                  <a:srgbClr val="FFFFFF"/>
                </a:solidFill>
                <a:latin typeface="Syne" pitchFamily="34" charset="0"/>
                <a:ea typeface="Syne" pitchFamily="34" charset="-122"/>
                <a:cs typeface="Syne" pitchFamily="34" charset="-120"/>
              </a:rPr>
              <a:t>3</a:t>
            </a:r>
            <a:endParaRPr lang="en-US" sz="2200" dirty="0"/>
          </a:p>
        </p:txBody>
      </p:sp>
      <p:sp>
        <p:nvSpPr>
          <p:cNvPr id="18" name="Text 15"/>
          <p:cNvSpPr/>
          <p:nvPr/>
        </p:nvSpPr>
        <p:spPr>
          <a:xfrm>
            <a:off x="3716417" y="6376630"/>
            <a:ext cx="2551867" cy="297418"/>
          </a:xfrm>
          <a:prstGeom prst="rect">
            <a:avLst/>
          </a:prstGeom>
          <a:noFill/>
          <a:ln/>
        </p:spPr>
        <p:txBody>
          <a:bodyPr wrap="none" lIns="0" tIns="0" rIns="0" bIns="0" rtlCol="0" anchor="t"/>
          <a:lstStyle/>
          <a:p>
            <a:pPr marL="0" indent="0" algn="r">
              <a:lnSpc>
                <a:spcPts val="2300"/>
              </a:lnSpc>
              <a:buNone/>
            </a:pPr>
            <a:r>
              <a:rPr lang="en-US" sz="1850" b="1" dirty="0">
                <a:solidFill>
                  <a:srgbClr val="D7E5D8"/>
                </a:solidFill>
                <a:latin typeface="Syne" pitchFamily="34" charset="0"/>
                <a:ea typeface="Syne" pitchFamily="34" charset="-122"/>
                <a:cs typeface="Syne" pitchFamily="34" charset="-120"/>
              </a:rPr>
              <a:t>Construcción</a:t>
            </a:r>
            <a:endParaRPr lang="en-US" sz="1850" dirty="0"/>
          </a:p>
        </p:txBody>
      </p:sp>
      <p:sp>
        <p:nvSpPr>
          <p:cNvPr id="19" name="Text 16"/>
          <p:cNvSpPr/>
          <p:nvPr/>
        </p:nvSpPr>
        <p:spPr>
          <a:xfrm>
            <a:off x="666274" y="6788229"/>
            <a:ext cx="5602010" cy="609124"/>
          </a:xfrm>
          <a:prstGeom prst="rect">
            <a:avLst/>
          </a:prstGeom>
          <a:noFill/>
          <a:ln/>
        </p:spPr>
        <p:txBody>
          <a:bodyPr wrap="square" lIns="0" tIns="0" rIns="0" bIns="0" rtlCol="0" anchor="t"/>
          <a:lstStyle/>
          <a:p>
            <a:pPr marL="0" indent="0" algn="r">
              <a:lnSpc>
                <a:spcPts val="2350"/>
              </a:lnSpc>
              <a:buNone/>
            </a:pPr>
            <a:r>
              <a:rPr lang="en-US" sz="1450" dirty="0">
                <a:solidFill>
                  <a:srgbClr val="D7E5D8"/>
                </a:solidFill>
                <a:latin typeface="Syne" pitchFamily="34" charset="0"/>
                <a:ea typeface="Syne" pitchFamily="34" charset="-122"/>
                <a:cs typeface="Syne" pitchFamily="34" charset="-120"/>
              </a:rPr>
              <a:t>Los jugadores pueden construir refugios para protegerse de los elementos y las criaturas salvajes.</a:t>
            </a:r>
            <a:endParaRPr lang="en-US" sz="14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93790" y="3406021"/>
            <a:ext cx="13042821" cy="1417558"/>
          </a:xfrm>
          <a:prstGeom prst="rect">
            <a:avLst/>
          </a:prstGeom>
          <a:noFill/>
          <a:ln/>
        </p:spPr>
        <p:txBody>
          <a:bodyPr wrap="square" lIns="0" tIns="0" rIns="0" bIns="0" rtlCol="0" anchor="ctr"/>
          <a:lstStyle/>
          <a:p>
            <a:pPr marL="0" indent="0" algn="ctr">
              <a:lnSpc>
                <a:spcPts val="5550"/>
              </a:lnSpc>
              <a:buNone/>
            </a:pPr>
            <a:r>
              <a:rPr lang="en-US" sz="2400" b="1" dirty="0">
                <a:solidFill>
                  <a:srgbClr val="F0F4F1"/>
                </a:solidFill>
                <a:latin typeface="Syne" pitchFamily="34" charset="0"/>
                <a:ea typeface="Syne" pitchFamily="34" charset="-122"/>
                <a:cs typeface="Syne" pitchFamily="34" charset="-120"/>
              </a:rPr>
              <a:t>ISLAS PERDIDAS</a:t>
            </a:r>
          </a:p>
          <a:p>
            <a:pPr marL="0" indent="0" algn="ctr">
              <a:lnSpc>
                <a:spcPts val="5550"/>
              </a:lnSpc>
              <a:buNone/>
            </a:pPr>
            <a:r>
              <a:rPr lang="en-US" sz="4800" b="1" dirty="0">
                <a:solidFill>
                  <a:srgbClr val="F0F4F1"/>
                </a:solidFill>
                <a:latin typeface="Syne" pitchFamily="34" charset="0"/>
              </a:rPr>
              <a:t>FIN</a:t>
            </a:r>
            <a:endParaRPr lang="en-US" sz="4800" dirty="0"/>
          </a:p>
        </p:txBody>
      </p:sp>
    </p:spTree>
    <p:extLst>
      <p:ext uri="{BB962C8B-B14F-4D97-AF65-F5344CB8AC3E}">
        <p14:creationId xmlns:p14="http://schemas.microsoft.com/office/powerpoint/2010/main" val="3956728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sp>
        <p:nvSpPr>
          <p:cNvPr id="3" name="Text 0"/>
          <p:cNvSpPr/>
          <p:nvPr/>
        </p:nvSpPr>
        <p:spPr>
          <a:xfrm>
            <a:off x="720447" y="890945"/>
            <a:ext cx="7703106" cy="1286589"/>
          </a:xfrm>
          <a:prstGeom prst="rect">
            <a:avLst/>
          </a:prstGeom>
          <a:noFill/>
          <a:ln/>
        </p:spPr>
        <p:txBody>
          <a:bodyPr wrap="square" lIns="0" tIns="0" rIns="0" bIns="0" rtlCol="0" anchor="t"/>
          <a:lstStyle/>
          <a:p>
            <a:pPr marL="0" indent="0">
              <a:lnSpc>
                <a:spcPts val="5050"/>
              </a:lnSpc>
              <a:buNone/>
            </a:pPr>
            <a:r>
              <a:rPr lang="en-US" sz="4050" b="1" dirty="0">
                <a:solidFill>
                  <a:srgbClr val="F0F4F1"/>
                </a:solidFill>
                <a:latin typeface="Syne" pitchFamily="34" charset="0"/>
                <a:ea typeface="Syne" pitchFamily="34" charset="-122"/>
                <a:cs typeface="Syne" pitchFamily="34" charset="-120"/>
              </a:rPr>
              <a:t>Características Principales</a:t>
            </a:r>
            <a:endParaRPr lang="en-US" sz="4050" dirty="0"/>
          </a:p>
        </p:txBody>
      </p:sp>
      <p:sp>
        <p:nvSpPr>
          <p:cNvPr id="4" name="Shape 1"/>
          <p:cNvSpPr/>
          <p:nvPr/>
        </p:nvSpPr>
        <p:spPr>
          <a:xfrm>
            <a:off x="720447" y="2717840"/>
            <a:ext cx="463153" cy="463153"/>
          </a:xfrm>
          <a:prstGeom prst="roundRect">
            <a:avLst>
              <a:gd name="adj" fmla="val 18668"/>
            </a:avLst>
          </a:prstGeom>
          <a:solidFill>
            <a:srgbClr val="547808"/>
          </a:solidFill>
          <a:ln w="7620">
            <a:solidFill>
              <a:srgbClr val="6D9121"/>
            </a:solidFill>
            <a:prstDash val="solid"/>
          </a:ln>
        </p:spPr>
      </p:sp>
      <p:sp>
        <p:nvSpPr>
          <p:cNvPr id="5" name="Text 2"/>
          <p:cNvSpPr/>
          <p:nvPr/>
        </p:nvSpPr>
        <p:spPr>
          <a:xfrm>
            <a:off x="870347" y="2794992"/>
            <a:ext cx="163354" cy="308848"/>
          </a:xfrm>
          <a:prstGeom prst="rect">
            <a:avLst/>
          </a:prstGeom>
          <a:noFill/>
          <a:ln/>
        </p:spPr>
        <p:txBody>
          <a:bodyPr wrap="none" lIns="0" tIns="0" rIns="0" bIns="0" rtlCol="0" anchor="t"/>
          <a:lstStyle/>
          <a:p>
            <a:pPr marL="0" indent="0" algn="ctr">
              <a:lnSpc>
                <a:spcPts val="2400"/>
              </a:lnSpc>
              <a:buNone/>
            </a:pPr>
            <a:r>
              <a:rPr lang="en-US" sz="2400" b="1" dirty="0">
                <a:solidFill>
                  <a:srgbClr val="FFFFFF"/>
                </a:solidFill>
                <a:latin typeface="Syne" pitchFamily="34" charset="0"/>
                <a:ea typeface="Syne" pitchFamily="34" charset="-122"/>
                <a:cs typeface="Syne" pitchFamily="34" charset="-120"/>
              </a:rPr>
              <a:t>1</a:t>
            </a:r>
            <a:endParaRPr lang="en-US" sz="2400" dirty="0"/>
          </a:p>
        </p:txBody>
      </p:sp>
      <p:sp>
        <p:nvSpPr>
          <p:cNvPr id="6" name="Text 3"/>
          <p:cNvSpPr/>
          <p:nvPr/>
        </p:nvSpPr>
        <p:spPr>
          <a:xfrm>
            <a:off x="1389459" y="2717840"/>
            <a:ext cx="2573179" cy="321588"/>
          </a:xfrm>
          <a:prstGeom prst="rect">
            <a:avLst/>
          </a:prstGeom>
          <a:noFill/>
          <a:ln/>
        </p:spPr>
        <p:txBody>
          <a:bodyPr wrap="none" lIns="0" tIns="0" rIns="0" bIns="0" rtlCol="0" anchor="t"/>
          <a:lstStyle/>
          <a:p>
            <a:pPr marL="0" indent="0">
              <a:lnSpc>
                <a:spcPts val="2500"/>
              </a:lnSpc>
              <a:buNone/>
            </a:pPr>
            <a:r>
              <a:rPr lang="en-US" sz="2000" b="1" dirty="0">
                <a:solidFill>
                  <a:srgbClr val="D7E5D8"/>
                </a:solidFill>
                <a:latin typeface="Syne" pitchFamily="34" charset="0"/>
                <a:ea typeface="Syne" pitchFamily="34" charset="-122"/>
                <a:cs typeface="Syne" pitchFamily="34" charset="-120"/>
              </a:rPr>
              <a:t>Exploración</a:t>
            </a:r>
            <a:endParaRPr lang="en-US" sz="2000" dirty="0"/>
          </a:p>
        </p:txBody>
      </p:sp>
      <p:sp>
        <p:nvSpPr>
          <p:cNvPr id="7" name="Text 4"/>
          <p:cNvSpPr/>
          <p:nvPr/>
        </p:nvSpPr>
        <p:spPr>
          <a:xfrm>
            <a:off x="1389459" y="3162895"/>
            <a:ext cx="3079671" cy="1646634"/>
          </a:xfrm>
          <a:prstGeom prst="rect">
            <a:avLst/>
          </a:prstGeom>
          <a:noFill/>
          <a:ln/>
        </p:spPr>
        <p:txBody>
          <a:bodyPr wrap="square" lIns="0" tIns="0" rIns="0" bIns="0" rtlCol="0" anchor="t"/>
          <a:lstStyle/>
          <a:p>
            <a:pPr marL="0" indent="0">
              <a:lnSpc>
                <a:spcPts val="2550"/>
              </a:lnSpc>
              <a:buNone/>
            </a:pPr>
            <a:r>
              <a:rPr lang="en-US" sz="1600" dirty="0">
                <a:solidFill>
                  <a:srgbClr val="D7E5D8"/>
                </a:solidFill>
                <a:latin typeface="Syne" pitchFamily="34" charset="0"/>
                <a:ea typeface="Syne" pitchFamily="34" charset="-122"/>
                <a:cs typeface="Syne" pitchFamily="34" charset="-120"/>
              </a:rPr>
              <a:t>Un extenso archipiélago con diversos biomas para explorar, desde playas soleadas hasta selvas frondosas y montañas imponentes.</a:t>
            </a:r>
            <a:endParaRPr lang="en-US" sz="1600" dirty="0"/>
          </a:p>
        </p:txBody>
      </p:sp>
      <p:sp>
        <p:nvSpPr>
          <p:cNvPr id="8" name="Shape 5"/>
          <p:cNvSpPr/>
          <p:nvPr/>
        </p:nvSpPr>
        <p:spPr>
          <a:xfrm>
            <a:off x="4674989" y="2717840"/>
            <a:ext cx="463153" cy="463153"/>
          </a:xfrm>
          <a:prstGeom prst="roundRect">
            <a:avLst>
              <a:gd name="adj" fmla="val 18668"/>
            </a:avLst>
          </a:prstGeom>
          <a:solidFill>
            <a:srgbClr val="547808"/>
          </a:solidFill>
          <a:ln w="7620">
            <a:solidFill>
              <a:srgbClr val="6D9121"/>
            </a:solidFill>
            <a:prstDash val="solid"/>
          </a:ln>
        </p:spPr>
      </p:sp>
      <p:sp>
        <p:nvSpPr>
          <p:cNvPr id="9" name="Text 6"/>
          <p:cNvSpPr/>
          <p:nvPr/>
        </p:nvSpPr>
        <p:spPr>
          <a:xfrm>
            <a:off x="4751665" y="2794992"/>
            <a:ext cx="309682" cy="308848"/>
          </a:xfrm>
          <a:prstGeom prst="rect">
            <a:avLst/>
          </a:prstGeom>
          <a:noFill/>
          <a:ln/>
        </p:spPr>
        <p:txBody>
          <a:bodyPr wrap="none" lIns="0" tIns="0" rIns="0" bIns="0" rtlCol="0" anchor="t"/>
          <a:lstStyle/>
          <a:p>
            <a:pPr marL="0" indent="0" algn="ctr">
              <a:lnSpc>
                <a:spcPts val="2400"/>
              </a:lnSpc>
              <a:buNone/>
            </a:pPr>
            <a:r>
              <a:rPr lang="en-US" sz="2400" b="1" dirty="0">
                <a:solidFill>
                  <a:srgbClr val="FFFFFF"/>
                </a:solidFill>
                <a:latin typeface="Syne" pitchFamily="34" charset="0"/>
                <a:ea typeface="Syne" pitchFamily="34" charset="-122"/>
                <a:cs typeface="Syne" pitchFamily="34" charset="-120"/>
              </a:rPr>
              <a:t>2</a:t>
            </a:r>
            <a:endParaRPr lang="en-US" sz="2400" dirty="0"/>
          </a:p>
        </p:txBody>
      </p:sp>
      <p:sp>
        <p:nvSpPr>
          <p:cNvPr id="10" name="Text 7"/>
          <p:cNvSpPr/>
          <p:nvPr/>
        </p:nvSpPr>
        <p:spPr>
          <a:xfrm>
            <a:off x="5344001" y="2717840"/>
            <a:ext cx="2892504" cy="321588"/>
          </a:xfrm>
          <a:prstGeom prst="rect">
            <a:avLst/>
          </a:prstGeom>
          <a:noFill/>
          <a:ln/>
        </p:spPr>
        <p:txBody>
          <a:bodyPr wrap="none" lIns="0" tIns="0" rIns="0" bIns="0" rtlCol="0" anchor="t"/>
          <a:lstStyle/>
          <a:p>
            <a:pPr marL="0" indent="0">
              <a:lnSpc>
                <a:spcPts val="2500"/>
              </a:lnSpc>
              <a:buNone/>
            </a:pPr>
            <a:r>
              <a:rPr lang="en-US" sz="2000" b="1" dirty="0">
                <a:solidFill>
                  <a:srgbClr val="D7E5D8"/>
                </a:solidFill>
                <a:latin typeface="Syne" pitchFamily="34" charset="0"/>
                <a:ea typeface="Syne" pitchFamily="34" charset="-122"/>
                <a:cs typeface="Syne" pitchFamily="34" charset="-120"/>
              </a:rPr>
              <a:t>Supervivencia</a:t>
            </a:r>
            <a:endParaRPr lang="en-US" sz="2000" dirty="0"/>
          </a:p>
        </p:txBody>
      </p:sp>
      <p:sp>
        <p:nvSpPr>
          <p:cNvPr id="11" name="Text 8"/>
          <p:cNvSpPr/>
          <p:nvPr/>
        </p:nvSpPr>
        <p:spPr>
          <a:xfrm>
            <a:off x="5344001" y="3162895"/>
            <a:ext cx="3079671" cy="1317308"/>
          </a:xfrm>
          <a:prstGeom prst="rect">
            <a:avLst/>
          </a:prstGeom>
          <a:noFill/>
          <a:ln/>
        </p:spPr>
        <p:txBody>
          <a:bodyPr wrap="square" lIns="0" tIns="0" rIns="0" bIns="0" rtlCol="0" anchor="t"/>
          <a:lstStyle/>
          <a:p>
            <a:pPr marL="0" indent="0">
              <a:lnSpc>
                <a:spcPts val="2550"/>
              </a:lnSpc>
              <a:buNone/>
            </a:pPr>
            <a:r>
              <a:rPr lang="en-US" sz="1600" dirty="0">
                <a:solidFill>
                  <a:srgbClr val="D7E5D8"/>
                </a:solidFill>
                <a:latin typeface="Syne" pitchFamily="34" charset="0"/>
                <a:ea typeface="Syne" pitchFamily="34" charset="-122"/>
                <a:cs typeface="Syne" pitchFamily="34" charset="-120"/>
              </a:rPr>
              <a:t>Reúne recursos, construye refugios y defiéndete de las criaturas salvajes para sobrevivir en un entorno hostil.</a:t>
            </a:r>
            <a:endParaRPr lang="en-US" sz="1600" dirty="0"/>
          </a:p>
        </p:txBody>
      </p:sp>
      <p:sp>
        <p:nvSpPr>
          <p:cNvPr id="12" name="Shape 9"/>
          <p:cNvSpPr/>
          <p:nvPr/>
        </p:nvSpPr>
        <p:spPr>
          <a:xfrm>
            <a:off x="720447" y="5246965"/>
            <a:ext cx="463153" cy="463153"/>
          </a:xfrm>
          <a:prstGeom prst="roundRect">
            <a:avLst>
              <a:gd name="adj" fmla="val 18668"/>
            </a:avLst>
          </a:prstGeom>
          <a:solidFill>
            <a:srgbClr val="547808"/>
          </a:solidFill>
          <a:ln w="7620">
            <a:solidFill>
              <a:srgbClr val="6D9121"/>
            </a:solidFill>
            <a:prstDash val="solid"/>
          </a:ln>
        </p:spPr>
      </p:sp>
      <p:sp>
        <p:nvSpPr>
          <p:cNvPr id="13" name="Text 10"/>
          <p:cNvSpPr/>
          <p:nvPr/>
        </p:nvSpPr>
        <p:spPr>
          <a:xfrm>
            <a:off x="789146" y="5324118"/>
            <a:ext cx="325755" cy="308848"/>
          </a:xfrm>
          <a:prstGeom prst="rect">
            <a:avLst/>
          </a:prstGeom>
          <a:noFill/>
          <a:ln/>
        </p:spPr>
        <p:txBody>
          <a:bodyPr wrap="none" lIns="0" tIns="0" rIns="0" bIns="0" rtlCol="0" anchor="t"/>
          <a:lstStyle/>
          <a:p>
            <a:pPr marL="0" indent="0" algn="ctr">
              <a:lnSpc>
                <a:spcPts val="2400"/>
              </a:lnSpc>
              <a:buNone/>
            </a:pPr>
            <a:r>
              <a:rPr lang="en-US" sz="2400" b="1" dirty="0">
                <a:solidFill>
                  <a:srgbClr val="FFFFFF"/>
                </a:solidFill>
                <a:latin typeface="Syne" pitchFamily="34" charset="0"/>
                <a:ea typeface="Syne" pitchFamily="34" charset="-122"/>
                <a:cs typeface="Syne" pitchFamily="34" charset="-120"/>
              </a:rPr>
              <a:t>3</a:t>
            </a:r>
            <a:endParaRPr lang="en-US" sz="2400" dirty="0"/>
          </a:p>
        </p:txBody>
      </p:sp>
      <p:sp>
        <p:nvSpPr>
          <p:cNvPr id="14" name="Text 11"/>
          <p:cNvSpPr/>
          <p:nvPr/>
        </p:nvSpPr>
        <p:spPr>
          <a:xfrm>
            <a:off x="1389459" y="5246965"/>
            <a:ext cx="2675453" cy="321588"/>
          </a:xfrm>
          <a:prstGeom prst="rect">
            <a:avLst/>
          </a:prstGeom>
          <a:noFill/>
          <a:ln/>
        </p:spPr>
        <p:txBody>
          <a:bodyPr wrap="none" lIns="0" tIns="0" rIns="0" bIns="0" rtlCol="0" anchor="t"/>
          <a:lstStyle/>
          <a:p>
            <a:pPr marL="0" indent="0">
              <a:lnSpc>
                <a:spcPts val="2500"/>
              </a:lnSpc>
              <a:buNone/>
            </a:pPr>
            <a:r>
              <a:rPr lang="en-US" sz="2000" b="1" dirty="0">
                <a:solidFill>
                  <a:srgbClr val="D7E5D8"/>
                </a:solidFill>
                <a:latin typeface="Syne" pitchFamily="34" charset="0"/>
                <a:ea typeface="Syne" pitchFamily="34" charset="-122"/>
                <a:cs typeface="Syne" pitchFamily="34" charset="-120"/>
              </a:rPr>
              <a:t>Cooperación</a:t>
            </a:r>
            <a:endParaRPr lang="en-US" sz="2000" dirty="0"/>
          </a:p>
        </p:txBody>
      </p:sp>
      <p:sp>
        <p:nvSpPr>
          <p:cNvPr id="15" name="Text 12"/>
          <p:cNvSpPr/>
          <p:nvPr/>
        </p:nvSpPr>
        <p:spPr>
          <a:xfrm>
            <a:off x="1389459" y="5692021"/>
            <a:ext cx="3079671" cy="1646634"/>
          </a:xfrm>
          <a:prstGeom prst="rect">
            <a:avLst/>
          </a:prstGeom>
          <a:noFill/>
          <a:ln/>
        </p:spPr>
        <p:txBody>
          <a:bodyPr wrap="square" lIns="0" tIns="0" rIns="0" bIns="0" rtlCol="0" anchor="t"/>
          <a:lstStyle/>
          <a:p>
            <a:pPr marL="0" indent="0">
              <a:lnSpc>
                <a:spcPts val="2550"/>
              </a:lnSpc>
              <a:buNone/>
            </a:pPr>
            <a:r>
              <a:rPr lang="en-US" sz="1600" dirty="0">
                <a:solidFill>
                  <a:srgbClr val="D7E5D8"/>
                </a:solidFill>
                <a:latin typeface="Syne" pitchFamily="34" charset="0"/>
                <a:ea typeface="Syne" pitchFamily="34" charset="-122"/>
                <a:cs typeface="Syne" pitchFamily="34" charset="-120"/>
              </a:rPr>
              <a:t>Un modo multijugador cooperativo que permite a los jugadores unirse para explorar, construir y superar los desafíos juntos.</a:t>
            </a:r>
            <a:endParaRPr lang="en-US" sz="1600" dirty="0"/>
          </a:p>
        </p:txBody>
      </p:sp>
      <p:sp>
        <p:nvSpPr>
          <p:cNvPr id="16" name="Shape 13"/>
          <p:cNvSpPr/>
          <p:nvPr/>
        </p:nvSpPr>
        <p:spPr>
          <a:xfrm>
            <a:off x="4674989" y="5246965"/>
            <a:ext cx="463153" cy="463153"/>
          </a:xfrm>
          <a:prstGeom prst="roundRect">
            <a:avLst>
              <a:gd name="adj" fmla="val 18668"/>
            </a:avLst>
          </a:prstGeom>
          <a:solidFill>
            <a:srgbClr val="547808"/>
          </a:solidFill>
          <a:ln w="7620">
            <a:solidFill>
              <a:srgbClr val="6D9121"/>
            </a:solidFill>
            <a:prstDash val="solid"/>
          </a:ln>
        </p:spPr>
      </p:sp>
      <p:sp>
        <p:nvSpPr>
          <p:cNvPr id="17" name="Text 14"/>
          <p:cNvSpPr/>
          <p:nvPr/>
        </p:nvSpPr>
        <p:spPr>
          <a:xfrm>
            <a:off x="4737616" y="5324118"/>
            <a:ext cx="337780" cy="308848"/>
          </a:xfrm>
          <a:prstGeom prst="rect">
            <a:avLst/>
          </a:prstGeom>
          <a:noFill/>
          <a:ln/>
        </p:spPr>
        <p:txBody>
          <a:bodyPr wrap="none" lIns="0" tIns="0" rIns="0" bIns="0" rtlCol="0" anchor="t"/>
          <a:lstStyle/>
          <a:p>
            <a:pPr marL="0" indent="0" algn="ctr">
              <a:lnSpc>
                <a:spcPts val="2400"/>
              </a:lnSpc>
              <a:buNone/>
            </a:pPr>
            <a:r>
              <a:rPr lang="en-US" sz="2400" b="1" dirty="0">
                <a:solidFill>
                  <a:srgbClr val="FFFFFF"/>
                </a:solidFill>
                <a:latin typeface="Syne" pitchFamily="34" charset="0"/>
                <a:ea typeface="Syne" pitchFamily="34" charset="-122"/>
                <a:cs typeface="Syne" pitchFamily="34" charset="-120"/>
              </a:rPr>
              <a:t>4</a:t>
            </a:r>
            <a:endParaRPr lang="en-US" sz="2400" dirty="0"/>
          </a:p>
        </p:txBody>
      </p:sp>
      <p:sp>
        <p:nvSpPr>
          <p:cNvPr id="18" name="Text 15"/>
          <p:cNvSpPr/>
          <p:nvPr/>
        </p:nvSpPr>
        <p:spPr>
          <a:xfrm>
            <a:off x="5344001" y="5246965"/>
            <a:ext cx="2573179" cy="321588"/>
          </a:xfrm>
          <a:prstGeom prst="rect">
            <a:avLst/>
          </a:prstGeom>
          <a:noFill/>
          <a:ln/>
        </p:spPr>
        <p:txBody>
          <a:bodyPr wrap="none" lIns="0" tIns="0" rIns="0" bIns="0" rtlCol="0" anchor="t"/>
          <a:lstStyle/>
          <a:p>
            <a:pPr marL="0" indent="0">
              <a:lnSpc>
                <a:spcPts val="2500"/>
              </a:lnSpc>
              <a:buNone/>
            </a:pPr>
            <a:r>
              <a:rPr lang="en-US" sz="2000" b="1" dirty="0">
                <a:solidFill>
                  <a:srgbClr val="D7E5D8"/>
                </a:solidFill>
                <a:latin typeface="Syne" pitchFamily="34" charset="0"/>
                <a:ea typeface="Syne" pitchFamily="34" charset="-122"/>
                <a:cs typeface="Syne" pitchFamily="34" charset="-120"/>
              </a:rPr>
              <a:t>Misterios</a:t>
            </a:r>
            <a:endParaRPr lang="en-US" sz="2000" dirty="0"/>
          </a:p>
        </p:txBody>
      </p:sp>
      <p:sp>
        <p:nvSpPr>
          <p:cNvPr id="19" name="Text 16"/>
          <p:cNvSpPr/>
          <p:nvPr/>
        </p:nvSpPr>
        <p:spPr>
          <a:xfrm>
            <a:off x="5344001" y="5692021"/>
            <a:ext cx="3079671" cy="1317308"/>
          </a:xfrm>
          <a:prstGeom prst="rect">
            <a:avLst/>
          </a:prstGeom>
          <a:noFill/>
          <a:ln/>
        </p:spPr>
        <p:txBody>
          <a:bodyPr wrap="square" lIns="0" tIns="0" rIns="0" bIns="0" rtlCol="0" anchor="t"/>
          <a:lstStyle/>
          <a:p>
            <a:pPr marL="0" indent="0">
              <a:lnSpc>
                <a:spcPts val="2550"/>
              </a:lnSpc>
              <a:buNone/>
            </a:pPr>
            <a:r>
              <a:rPr lang="en-US" sz="1600" dirty="0">
                <a:solidFill>
                  <a:srgbClr val="D7E5D8"/>
                </a:solidFill>
                <a:latin typeface="Syne" pitchFamily="34" charset="0"/>
                <a:ea typeface="Syne" pitchFamily="34" charset="-122"/>
                <a:cs typeface="Syne" pitchFamily="34" charset="-120"/>
              </a:rPr>
              <a:t>Descubre los secretos del archipiélago, resuelve enigmas y revela la historia de las islas perdidas.</a:t>
            </a:r>
            <a:endParaRPr lang="en-US" sz="1600" dirty="0"/>
          </a:p>
        </p:txBody>
      </p:sp>
      <p:pic>
        <p:nvPicPr>
          <p:cNvPr id="2050" name="Picture 2" descr="Cataratas en la jungla | Foto Premium">
            <a:extLst>
              <a:ext uri="{FF2B5EF4-FFF2-40B4-BE49-F238E27FC236}">
                <a16:creationId xmlns:a16="http://schemas.microsoft.com/office/drawing/2014/main" id="{55DB5DFA-3448-4F52-871E-D684CC2543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23553" y="0"/>
            <a:ext cx="6178772" cy="82295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5929382" y="535542"/>
            <a:ext cx="7703106" cy="1286589"/>
          </a:xfrm>
          <a:prstGeom prst="rect">
            <a:avLst/>
          </a:prstGeom>
          <a:noFill/>
          <a:ln/>
        </p:spPr>
        <p:txBody>
          <a:bodyPr wrap="square" lIns="0" tIns="0" rIns="0" bIns="0" rtlCol="0" anchor="t"/>
          <a:lstStyle/>
          <a:p>
            <a:pPr marL="0" indent="0">
              <a:lnSpc>
                <a:spcPts val="5050"/>
              </a:lnSpc>
              <a:buNone/>
            </a:pPr>
            <a:r>
              <a:rPr lang="en-US" sz="4050" b="1" dirty="0">
                <a:solidFill>
                  <a:srgbClr val="F0F4F1"/>
                </a:solidFill>
                <a:latin typeface="Syne" pitchFamily="34" charset="0"/>
                <a:ea typeface="Syne" pitchFamily="34" charset="-122"/>
                <a:cs typeface="Syne" pitchFamily="34" charset="-120"/>
              </a:rPr>
              <a:t>Género y público objetivo</a:t>
            </a:r>
            <a:endParaRPr lang="en-US" sz="4050" dirty="0"/>
          </a:p>
        </p:txBody>
      </p:sp>
      <p:sp>
        <p:nvSpPr>
          <p:cNvPr id="8" name="Shape 5"/>
          <p:cNvSpPr/>
          <p:nvPr/>
        </p:nvSpPr>
        <p:spPr>
          <a:xfrm>
            <a:off x="5931969" y="3822543"/>
            <a:ext cx="463153" cy="463153"/>
          </a:xfrm>
          <a:prstGeom prst="roundRect">
            <a:avLst>
              <a:gd name="adj" fmla="val 18668"/>
            </a:avLst>
          </a:prstGeom>
          <a:solidFill>
            <a:srgbClr val="547808"/>
          </a:solidFill>
          <a:ln w="7620">
            <a:solidFill>
              <a:srgbClr val="6D9121"/>
            </a:solidFill>
            <a:prstDash val="solid"/>
          </a:ln>
        </p:spPr>
      </p:sp>
      <p:sp>
        <p:nvSpPr>
          <p:cNvPr id="9" name="Text 6"/>
          <p:cNvSpPr/>
          <p:nvPr/>
        </p:nvSpPr>
        <p:spPr>
          <a:xfrm>
            <a:off x="6008704" y="3899695"/>
            <a:ext cx="309682" cy="308848"/>
          </a:xfrm>
          <a:prstGeom prst="rect">
            <a:avLst/>
          </a:prstGeom>
          <a:noFill/>
          <a:ln/>
        </p:spPr>
        <p:txBody>
          <a:bodyPr wrap="none" lIns="0" tIns="0" rIns="0" bIns="0" rtlCol="0" anchor="t"/>
          <a:lstStyle/>
          <a:p>
            <a:pPr marL="0" indent="0" algn="ctr">
              <a:lnSpc>
                <a:spcPts val="2400"/>
              </a:lnSpc>
              <a:buNone/>
            </a:pPr>
            <a:r>
              <a:rPr lang="en-US" sz="2400" b="1" dirty="0">
                <a:solidFill>
                  <a:srgbClr val="FFFFFF"/>
                </a:solidFill>
                <a:latin typeface="Syne" pitchFamily="34" charset="0"/>
                <a:ea typeface="Syne" pitchFamily="34" charset="-122"/>
                <a:cs typeface="Syne" pitchFamily="34" charset="-120"/>
              </a:rPr>
              <a:t>12+</a:t>
            </a:r>
            <a:endParaRPr lang="en-US" sz="2400" dirty="0"/>
          </a:p>
        </p:txBody>
      </p:sp>
      <p:sp>
        <p:nvSpPr>
          <p:cNvPr id="14" name="Text 11"/>
          <p:cNvSpPr/>
          <p:nvPr/>
        </p:nvSpPr>
        <p:spPr>
          <a:xfrm>
            <a:off x="5929382" y="2047243"/>
            <a:ext cx="2675453" cy="321588"/>
          </a:xfrm>
          <a:prstGeom prst="rect">
            <a:avLst/>
          </a:prstGeom>
          <a:noFill/>
          <a:ln/>
        </p:spPr>
        <p:txBody>
          <a:bodyPr wrap="none" lIns="0" tIns="0" rIns="0" bIns="0" rtlCol="0" anchor="t"/>
          <a:lstStyle/>
          <a:p>
            <a:pPr marL="0" indent="0">
              <a:lnSpc>
                <a:spcPts val="2500"/>
              </a:lnSpc>
              <a:buNone/>
            </a:pPr>
            <a:r>
              <a:rPr lang="en-US" sz="2000" b="1" dirty="0">
                <a:solidFill>
                  <a:srgbClr val="D7E5D8"/>
                </a:solidFill>
                <a:latin typeface="Syne" pitchFamily="34" charset="0"/>
                <a:ea typeface="Syne" pitchFamily="34" charset="-122"/>
                <a:cs typeface="Syne" pitchFamily="34" charset="-120"/>
              </a:rPr>
              <a:t>Género</a:t>
            </a:r>
            <a:endParaRPr lang="en-US" sz="2000" dirty="0"/>
          </a:p>
        </p:txBody>
      </p:sp>
      <p:sp>
        <p:nvSpPr>
          <p:cNvPr id="15" name="Text 12"/>
          <p:cNvSpPr/>
          <p:nvPr/>
        </p:nvSpPr>
        <p:spPr>
          <a:xfrm>
            <a:off x="5929382" y="2447210"/>
            <a:ext cx="2675453" cy="463153"/>
          </a:xfrm>
          <a:prstGeom prst="rect">
            <a:avLst/>
          </a:prstGeom>
          <a:noFill/>
          <a:ln/>
        </p:spPr>
        <p:txBody>
          <a:bodyPr wrap="square" lIns="0" tIns="0" rIns="0" bIns="0" rtlCol="0" anchor="t"/>
          <a:lstStyle/>
          <a:p>
            <a:pPr marL="0" indent="0">
              <a:lnSpc>
                <a:spcPts val="2550"/>
              </a:lnSpc>
              <a:buNone/>
            </a:pPr>
            <a:r>
              <a:rPr lang="en-US" sz="1600" dirty="0">
                <a:solidFill>
                  <a:srgbClr val="D7E5D8"/>
                </a:solidFill>
                <a:latin typeface="Syne" pitchFamily="34" charset="0"/>
                <a:ea typeface="Syne" pitchFamily="34" charset="-122"/>
                <a:cs typeface="Syne" pitchFamily="34" charset="-120"/>
              </a:rPr>
              <a:t>RPG, Crafting y Supervivencia</a:t>
            </a:r>
            <a:endParaRPr lang="en-US" sz="1600" dirty="0"/>
          </a:p>
        </p:txBody>
      </p:sp>
      <p:sp>
        <p:nvSpPr>
          <p:cNvPr id="18" name="Text 15"/>
          <p:cNvSpPr/>
          <p:nvPr/>
        </p:nvSpPr>
        <p:spPr>
          <a:xfrm>
            <a:off x="5929382" y="3275843"/>
            <a:ext cx="2573179" cy="321588"/>
          </a:xfrm>
          <a:prstGeom prst="rect">
            <a:avLst/>
          </a:prstGeom>
          <a:noFill/>
          <a:ln/>
        </p:spPr>
        <p:txBody>
          <a:bodyPr wrap="none" lIns="0" tIns="0" rIns="0" bIns="0" rtlCol="0" anchor="t"/>
          <a:lstStyle/>
          <a:p>
            <a:pPr marL="0" indent="0">
              <a:lnSpc>
                <a:spcPts val="2500"/>
              </a:lnSpc>
              <a:buNone/>
            </a:pPr>
            <a:r>
              <a:rPr lang="en-US" sz="2000" b="1" dirty="0">
                <a:solidFill>
                  <a:srgbClr val="D7E5D8"/>
                </a:solidFill>
                <a:latin typeface="Syne" pitchFamily="34" charset="0"/>
                <a:ea typeface="Syne" pitchFamily="34" charset="-122"/>
                <a:cs typeface="Syne" pitchFamily="34" charset="-120"/>
              </a:rPr>
              <a:t>Público</a:t>
            </a:r>
            <a:endParaRPr lang="en-US" sz="2000" dirty="0"/>
          </a:p>
        </p:txBody>
      </p:sp>
      <p:sp>
        <p:nvSpPr>
          <p:cNvPr id="19" name="Text 16"/>
          <p:cNvSpPr/>
          <p:nvPr/>
        </p:nvSpPr>
        <p:spPr>
          <a:xfrm>
            <a:off x="6529576" y="3748425"/>
            <a:ext cx="6317288" cy="1317308"/>
          </a:xfrm>
          <a:prstGeom prst="rect">
            <a:avLst/>
          </a:prstGeom>
          <a:noFill/>
          <a:ln/>
        </p:spPr>
        <p:txBody>
          <a:bodyPr wrap="square" lIns="0" tIns="0" rIns="0" bIns="0" rtlCol="0" anchor="t"/>
          <a:lstStyle/>
          <a:p>
            <a:pPr>
              <a:lnSpc>
                <a:spcPts val="2550"/>
              </a:lnSpc>
            </a:pPr>
            <a:r>
              <a:rPr lang="es-MX" sz="1600" dirty="0">
                <a:solidFill>
                  <a:srgbClr val="D7E5D8"/>
                </a:solidFill>
                <a:latin typeface="Syne" pitchFamily="34" charset="0"/>
                <a:ea typeface="Syne" pitchFamily="34" charset="-122"/>
                <a:cs typeface="Syne" pitchFamily="34" charset="-120"/>
              </a:rPr>
              <a:t>Jugadores de 12 años en adelante, aficionados a la supervivencia y la construcción de mundos.</a:t>
            </a:r>
            <a:endParaRPr lang="en-US" sz="1600" dirty="0"/>
          </a:p>
        </p:txBody>
      </p:sp>
      <p:pic>
        <p:nvPicPr>
          <p:cNvPr id="3076" name="Picture 4" descr="Jóvenes jugando videojuegos en una sala de juegos | Imagen Premium generada  con IA">
            <a:extLst>
              <a:ext uri="{FF2B5EF4-FFF2-40B4-BE49-F238E27FC236}">
                <a16:creationId xmlns:a16="http://schemas.microsoft.com/office/drawing/2014/main" id="{FB692C1C-964C-4869-8290-F6A1E9B500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5475642" cy="8220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8394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335406" y="395692"/>
            <a:ext cx="7703106" cy="1286589"/>
          </a:xfrm>
          <a:prstGeom prst="rect">
            <a:avLst/>
          </a:prstGeom>
          <a:noFill/>
          <a:ln/>
        </p:spPr>
        <p:txBody>
          <a:bodyPr wrap="square" lIns="0" tIns="0" rIns="0" bIns="0" rtlCol="0" anchor="t"/>
          <a:lstStyle/>
          <a:p>
            <a:pPr marL="0" indent="0">
              <a:lnSpc>
                <a:spcPts val="5050"/>
              </a:lnSpc>
              <a:buNone/>
            </a:pPr>
            <a:r>
              <a:rPr lang="en-US" sz="4050" b="1" dirty="0">
                <a:solidFill>
                  <a:srgbClr val="F0F4F1"/>
                </a:solidFill>
                <a:latin typeface="Syne" pitchFamily="34" charset="0"/>
                <a:ea typeface="Syne" pitchFamily="34" charset="-122"/>
                <a:cs typeface="Syne" pitchFamily="34" charset="-120"/>
              </a:rPr>
              <a:t>Historia</a:t>
            </a:r>
            <a:endParaRPr lang="en-US" sz="4050" dirty="0"/>
          </a:p>
        </p:txBody>
      </p:sp>
      <p:sp>
        <p:nvSpPr>
          <p:cNvPr id="15" name="Text 12"/>
          <p:cNvSpPr/>
          <p:nvPr/>
        </p:nvSpPr>
        <p:spPr>
          <a:xfrm>
            <a:off x="335407" y="1219128"/>
            <a:ext cx="6753771" cy="5149399"/>
          </a:xfrm>
          <a:prstGeom prst="rect">
            <a:avLst/>
          </a:prstGeom>
          <a:noFill/>
          <a:ln/>
        </p:spPr>
        <p:txBody>
          <a:bodyPr wrap="square" lIns="0" tIns="0" rIns="0" bIns="0" rtlCol="0" anchor="t"/>
          <a:lstStyle/>
          <a:p>
            <a:pPr algn="just">
              <a:lnSpc>
                <a:spcPct val="150000"/>
              </a:lnSpc>
            </a:pPr>
            <a:r>
              <a:rPr lang="es-MX" sz="1600" dirty="0">
                <a:solidFill>
                  <a:srgbClr val="D7E5D8"/>
                </a:solidFill>
                <a:latin typeface="Syne" pitchFamily="34" charset="0"/>
                <a:ea typeface="Syne" pitchFamily="34" charset="-122"/>
                <a:cs typeface="Syne" pitchFamily="34" charset="-120"/>
              </a:rPr>
              <a:t>Tras un naufragio, Alex, Diego y Luna despiertan en una playa de un archipiélago tropical. Perdidos y sin rastros del barco, deben unir fuerzas para sobrevivir. Alex, un explorador experto, guía al grupo, mientras Diego usa su habilidad para construir refugios y herramientas, y Luna aprovecha su conocimiento de plantas medicinales para curar y proteger al equipo. </a:t>
            </a:r>
          </a:p>
          <a:p>
            <a:pPr algn="just">
              <a:lnSpc>
                <a:spcPct val="150000"/>
              </a:lnSpc>
            </a:pPr>
            <a:r>
              <a:rPr lang="es-MX" sz="1600" dirty="0">
                <a:solidFill>
                  <a:srgbClr val="D7E5D8"/>
                </a:solidFill>
                <a:latin typeface="Syne" pitchFamily="34" charset="0"/>
                <a:ea typeface="Syne" pitchFamily="34" charset="-122"/>
                <a:cs typeface="Syne" pitchFamily="34" charset="-120"/>
              </a:rPr>
              <a:t>En la primera isla, enfrentan serpientes y pequeños depredadores. A medida que avanzan, construyen una balsa para explorar más islas, donde los desafíos aumentan con leones, jaguares, y finalmente, tribus guerreras. Cada paso los lleva más cerca del peligro, pero también de desvelar el misterio del archipiélago. </a:t>
            </a:r>
          </a:p>
          <a:p>
            <a:pPr algn="just">
              <a:lnSpc>
                <a:spcPct val="150000"/>
              </a:lnSpc>
            </a:pPr>
            <a:r>
              <a:rPr lang="es-MX" sz="1600" dirty="0">
                <a:solidFill>
                  <a:srgbClr val="D7E5D8"/>
                </a:solidFill>
                <a:latin typeface="Syne" pitchFamily="34" charset="0"/>
                <a:ea typeface="Syne" pitchFamily="34" charset="-122"/>
                <a:cs typeface="Syne" pitchFamily="34" charset="-120"/>
              </a:rPr>
              <a:t>Juntos, tendrán que luchar para sobrevivir y descubrir si estas islas esconden su salvación... o su perdición.</a:t>
            </a:r>
            <a:endParaRPr lang="en-US" sz="1600" dirty="0"/>
          </a:p>
        </p:txBody>
      </p:sp>
      <p:pic>
        <p:nvPicPr>
          <p:cNvPr id="2050" name="Picture 2" descr="Pensar lo impensable. La vida y el tiempo">
            <a:extLst>
              <a:ext uri="{FF2B5EF4-FFF2-40B4-BE49-F238E27FC236}">
                <a16:creationId xmlns:a16="http://schemas.microsoft.com/office/drawing/2014/main" id="{E1F29D73-3272-477E-813B-276E9685A03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417" r="28502"/>
          <a:stretch/>
        </p:blipFill>
        <p:spPr bwMode="auto">
          <a:xfrm>
            <a:off x="7541223" y="0"/>
            <a:ext cx="7089177" cy="822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7725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6">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3405068" y="549383"/>
            <a:ext cx="7820263" cy="2363629"/>
          </a:xfrm>
          <a:prstGeom prst="rect">
            <a:avLst/>
          </a:prstGeom>
          <a:noFill/>
          <a:ln/>
        </p:spPr>
        <p:txBody>
          <a:bodyPr wrap="square" lIns="0" tIns="0" rIns="0" bIns="0" rtlCol="0" anchor="t"/>
          <a:lstStyle/>
          <a:p>
            <a:pPr marL="0" indent="0" algn="ctr">
              <a:lnSpc>
                <a:spcPts val="4650"/>
              </a:lnSpc>
              <a:buNone/>
            </a:pPr>
            <a:r>
              <a:rPr lang="en-US" sz="3700" b="1" dirty="0" err="1">
                <a:solidFill>
                  <a:srgbClr val="F0F4F1"/>
                </a:solidFill>
                <a:latin typeface="Syne" pitchFamily="34" charset="0"/>
                <a:ea typeface="Syne" pitchFamily="34" charset="-122"/>
                <a:cs typeface="Syne" pitchFamily="34" charset="-120"/>
              </a:rPr>
              <a:t>Personajes</a:t>
            </a:r>
            <a:endParaRPr lang="en-US" sz="3700" dirty="0"/>
          </a:p>
        </p:txBody>
      </p:sp>
      <p:pic>
        <p:nvPicPr>
          <p:cNvPr id="4" name="Image 1" descr="preencoded.png"/>
          <p:cNvPicPr>
            <a:picLocks noChangeAspect="1"/>
          </p:cNvPicPr>
          <p:nvPr/>
        </p:nvPicPr>
        <p:blipFill>
          <a:blip r:embed="rId3"/>
          <a:stretch>
            <a:fillRect/>
          </a:stretch>
        </p:blipFill>
        <p:spPr>
          <a:xfrm>
            <a:off x="1075949" y="2468802"/>
            <a:ext cx="945475" cy="1512808"/>
          </a:xfrm>
          <a:prstGeom prst="rect">
            <a:avLst/>
          </a:prstGeom>
        </p:spPr>
      </p:pic>
      <p:sp>
        <p:nvSpPr>
          <p:cNvPr id="5" name="Text 1"/>
          <p:cNvSpPr/>
          <p:nvPr/>
        </p:nvSpPr>
        <p:spPr>
          <a:xfrm>
            <a:off x="2175939" y="3127914"/>
            <a:ext cx="2363867" cy="295394"/>
          </a:xfrm>
          <a:prstGeom prst="rect">
            <a:avLst/>
          </a:prstGeom>
          <a:noFill/>
          <a:ln/>
        </p:spPr>
        <p:txBody>
          <a:bodyPr wrap="none" lIns="0" tIns="0" rIns="0" bIns="0" rtlCol="0" anchor="t"/>
          <a:lstStyle/>
          <a:p>
            <a:pPr marL="0" indent="0" algn="l">
              <a:lnSpc>
                <a:spcPts val="2300"/>
              </a:lnSpc>
              <a:buNone/>
            </a:pPr>
            <a:r>
              <a:rPr lang="en-US" sz="1850" b="1" dirty="0">
                <a:solidFill>
                  <a:srgbClr val="D7E5D8"/>
                </a:solidFill>
                <a:latin typeface="Syne" pitchFamily="34" charset="0"/>
                <a:ea typeface="Syne" pitchFamily="34" charset="-122"/>
                <a:cs typeface="Syne" pitchFamily="34" charset="-120"/>
              </a:rPr>
              <a:t>Alex “El </a:t>
            </a:r>
            <a:r>
              <a:rPr lang="en-US" sz="1850" b="1" dirty="0" err="1">
                <a:solidFill>
                  <a:srgbClr val="D7E5D8"/>
                </a:solidFill>
                <a:latin typeface="Syne" pitchFamily="34" charset="0"/>
                <a:ea typeface="Syne" pitchFamily="34" charset="-122"/>
                <a:cs typeface="Syne" pitchFamily="34" charset="-120"/>
              </a:rPr>
              <a:t>Explorador</a:t>
            </a:r>
            <a:r>
              <a:rPr lang="en-US" sz="1850" b="1" dirty="0">
                <a:solidFill>
                  <a:srgbClr val="D7E5D8"/>
                </a:solidFill>
                <a:latin typeface="Syne" pitchFamily="34" charset="0"/>
                <a:ea typeface="Syne" pitchFamily="34" charset="-122"/>
                <a:cs typeface="Syne" pitchFamily="34" charset="-120"/>
              </a:rPr>
              <a:t>”</a:t>
            </a:r>
            <a:endParaRPr lang="en-US" sz="1850" dirty="0"/>
          </a:p>
        </p:txBody>
      </p:sp>
      <p:pic>
        <p:nvPicPr>
          <p:cNvPr id="7" name="Image 2" descr="preencoded.png"/>
          <p:cNvPicPr>
            <a:picLocks noChangeAspect="1"/>
          </p:cNvPicPr>
          <p:nvPr/>
        </p:nvPicPr>
        <p:blipFill>
          <a:blip r:embed="rId4"/>
          <a:stretch>
            <a:fillRect/>
          </a:stretch>
        </p:blipFill>
        <p:spPr>
          <a:xfrm>
            <a:off x="7862694" y="2371510"/>
            <a:ext cx="945475" cy="1512808"/>
          </a:xfrm>
          <a:prstGeom prst="rect">
            <a:avLst/>
          </a:prstGeom>
        </p:spPr>
      </p:pic>
      <p:sp>
        <p:nvSpPr>
          <p:cNvPr id="8" name="Text 3"/>
          <p:cNvSpPr/>
          <p:nvPr/>
        </p:nvSpPr>
        <p:spPr>
          <a:xfrm>
            <a:off x="8962684" y="2989841"/>
            <a:ext cx="2363867" cy="295394"/>
          </a:xfrm>
          <a:prstGeom prst="rect">
            <a:avLst/>
          </a:prstGeom>
          <a:noFill/>
          <a:ln/>
        </p:spPr>
        <p:txBody>
          <a:bodyPr wrap="none" lIns="0" tIns="0" rIns="0" bIns="0" rtlCol="0" anchor="t"/>
          <a:lstStyle/>
          <a:p>
            <a:pPr marL="0" indent="0" algn="l">
              <a:lnSpc>
                <a:spcPts val="2300"/>
              </a:lnSpc>
              <a:buNone/>
            </a:pPr>
            <a:r>
              <a:rPr lang="en-US" sz="1850" b="1" dirty="0">
                <a:solidFill>
                  <a:srgbClr val="D7E5D8"/>
                </a:solidFill>
                <a:latin typeface="Syne" pitchFamily="34" charset="0"/>
                <a:ea typeface="Syne" pitchFamily="34" charset="-122"/>
                <a:cs typeface="Syne" pitchFamily="34" charset="-120"/>
              </a:rPr>
              <a:t>Diego “El Constructor”</a:t>
            </a:r>
            <a:endParaRPr lang="en-US" sz="1850" dirty="0"/>
          </a:p>
        </p:txBody>
      </p:sp>
      <p:pic>
        <p:nvPicPr>
          <p:cNvPr id="10" name="Image 3" descr="preencoded.png"/>
          <p:cNvPicPr>
            <a:picLocks noChangeAspect="1"/>
          </p:cNvPicPr>
          <p:nvPr/>
        </p:nvPicPr>
        <p:blipFill>
          <a:blip r:embed="rId5"/>
          <a:stretch>
            <a:fillRect/>
          </a:stretch>
        </p:blipFill>
        <p:spPr>
          <a:xfrm>
            <a:off x="4221583" y="4926947"/>
            <a:ext cx="945475" cy="1512808"/>
          </a:xfrm>
          <a:prstGeom prst="rect">
            <a:avLst/>
          </a:prstGeom>
        </p:spPr>
      </p:pic>
      <p:sp>
        <p:nvSpPr>
          <p:cNvPr id="11" name="Text 5"/>
          <p:cNvSpPr/>
          <p:nvPr/>
        </p:nvSpPr>
        <p:spPr>
          <a:xfrm>
            <a:off x="5321573" y="5535654"/>
            <a:ext cx="2760940" cy="295394"/>
          </a:xfrm>
          <a:prstGeom prst="rect">
            <a:avLst/>
          </a:prstGeom>
          <a:noFill/>
          <a:ln/>
        </p:spPr>
        <p:txBody>
          <a:bodyPr wrap="none" lIns="0" tIns="0" rIns="0" bIns="0" rtlCol="0" anchor="t"/>
          <a:lstStyle/>
          <a:p>
            <a:pPr marL="0" indent="0" algn="l">
              <a:lnSpc>
                <a:spcPts val="2300"/>
              </a:lnSpc>
              <a:buNone/>
            </a:pPr>
            <a:r>
              <a:rPr lang="en-US" sz="1850" b="1" dirty="0">
                <a:solidFill>
                  <a:srgbClr val="D7E5D8"/>
                </a:solidFill>
                <a:latin typeface="Syne" pitchFamily="34" charset="0"/>
                <a:ea typeface="Syne" pitchFamily="34" charset="-122"/>
                <a:cs typeface="Syne" pitchFamily="34" charset="-120"/>
              </a:rPr>
              <a:t>Luna “La </a:t>
            </a:r>
            <a:r>
              <a:rPr lang="en-US" sz="1850" b="1" dirty="0" err="1">
                <a:solidFill>
                  <a:srgbClr val="D7E5D8"/>
                </a:solidFill>
                <a:latin typeface="Syne" pitchFamily="34" charset="0"/>
                <a:ea typeface="Syne" pitchFamily="34" charset="-122"/>
                <a:cs typeface="Syne" pitchFamily="34" charset="-120"/>
              </a:rPr>
              <a:t>Sanadora</a:t>
            </a:r>
            <a:r>
              <a:rPr lang="en-US" sz="1850" b="1" dirty="0">
                <a:solidFill>
                  <a:srgbClr val="D7E5D8"/>
                </a:solidFill>
                <a:latin typeface="Syne" pitchFamily="34" charset="0"/>
                <a:ea typeface="Syne" pitchFamily="34" charset="-122"/>
                <a:cs typeface="Syne" pitchFamily="34" charset="-120"/>
              </a:rPr>
              <a:t>”</a:t>
            </a:r>
            <a:endParaRPr lang="en-US" sz="1850" dirty="0"/>
          </a:p>
        </p:txBody>
      </p:sp>
      <p:pic>
        <p:nvPicPr>
          <p:cNvPr id="1026" name="Picture 2" descr="un personaje de un videojuego 2d llamado Alex que parezca un explorador">
            <a:extLst>
              <a:ext uri="{FF2B5EF4-FFF2-40B4-BE49-F238E27FC236}">
                <a16:creationId xmlns:a16="http://schemas.microsoft.com/office/drawing/2014/main" id="{3335986E-78EE-4F6C-92AE-ADE34500FBB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94321" y="2197302"/>
            <a:ext cx="1861223" cy="186122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un personaje de un videojuego 2d llamado Diego que parezca un constructor de aldeas con herramientas">
            <a:extLst>
              <a:ext uri="{FF2B5EF4-FFF2-40B4-BE49-F238E27FC236}">
                <a16:creationId xmlns:a16="http://schemas.microsoft.com/office/drawing/2014/main" id="{7B9C8BD7-B631-468D-8A1C-F1B48DC59B7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481067" y="2206926"/>
            <a:ext cx="1861224" cy="186122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 female character from a 2D video game similar to Mario Bros, designed as a healer">
            <a:extLst>
              <a:ext uri="{FF2B5EF4-FFF2-40B4-BE49-F238E27FC236}">
                <a16:creationId xmlns:a16="http://schemas.microsoft.com/office/drawing/2014/main" id="{7B0D6CC3-DBC0-42FF-A736-363639696DD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37559" y="4757669"/>
            <a:ext cx="1861223" cy="186122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3405068" y="549383"/>
            <a:ext cx="7820263" cy="2363629"/>
          </a:xfrm>
          <a:prstGeom prst="rect">
            <a:avLst/>
          </a:prstGeom>
          <a:noFill/>
          <a:ln/>
        </p:spPr>
        <p:txBody>
          <a:bodyPr wrap="square" lIns="0" tIns="0" rIns="0" bIns="0" rtlCol="0" anchor="t"/>
          <a:lstStyle/>
          <a:p>
            <a:pPr marL="0" indent="0" algn="ctr">
              <a:lnSpc>
                <a:spcPts val="4650"/>
              </a:lnSpc>
              <a:buNone/>
            </a:pPr>
            <a:r>
              <a:rPr lang="en-US" sz="3700" b="1" dirty="0">
                <a:solidFill>
                  <a:srgbClr val="F0F4F1"/>
                </a:solidFill>
                <a:latin typeface="Syne" pitchFamily="34" charset="0"/>
                <a:ea typeface="Syne" pitchFamily="34" charset="-122"/>
                <a:cs typeface="Syne" pitchFamily="34" charset="-120"/>
              </a:rPr>
              <a:t>Alex “El </a:t>
            </a:r>
            <a:r>
              <a:rPr lang="en-US" sz="3700" b="1" dirty="0" err="1">
                <a:solidFill>
                  <a:srgbClr val="F0F4F1"/>
                </a:solidFill>
                <a:latin typeface="Syne" pitchFamily="34" charset="0"/>
                <a:ea typeface="Syne" pitchFamily="34" charset="-122"/>
                <a:cs typeface="Syne" pitchFamily="34" charset="-120"/>
              </a:rPr>
              <a:t>Explorador</a:t>
            </a:r>
            <a:r>
              <a:rPr lang="en-US" sz="3700" b="1" dirty="0">
                <a:solidFill>
                  <a:srgbClr val="F0F4F1"/>
                </a:solidFill>
                <a:latin typeface="Syne" pitchFamily="34" charset="0"/>
                <a:ea typeface="Syne" pitchFamily="34" charset="-122"/>
                <a:cs typeface="Syne" pitchFamily="34" charset="-120"/>
              </a:rPr>
              <a:t>”</a:t>
            </a:r>
            <a:endParaRPr lang="en-US" sz="3700" dirty="0"/>
          </a:p>
        </p:txBody>
      </p:sp>
      <p:pic>
        <p:nvPicPr>
          <p:cNvPr id="1026" name="Picture 2" descr="un personaje de un videojuego 2d llamado Alex que parezca un explorador">
            <a:extLst>
              <a:ext uri="{FF2B5EF4-FFF2-40B4-BE49-F238E27FC236}">
                <a16:creationId xmlns:a16="http://schemas.microsoft.com/office/drawing/2014/main" id="{3335986E-78EE-4F6C-92AE-ADE34500FB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155" y="2397099"/>
            <a:ext cx="3966829" cy="3966829"/>
          </a:xfrm>
          <a:prstGeom prst="rect">
            <a:avLst/>
          </a:prstGeom>
          <a:noFill/>
          <a:extLst>
            <a:ext uri="{909E8E84-426E-40DD-AFC4-6F175D3DCCD1}">
              <a14:hiddenFill xmlns:a14="http://schemas.microsoft.com/office/drawing/2010/main">
                <a:solidFill>
                  <a:srgbClr val="FFFFFF"/>
                </a:solidFill>
              </a14:hiddenFill>
            </a:ext>
          </a:extLst>
        </p:spPr>
      </p:pic>
      <p:sp>
        <p:nvSpPr>
          <p:cNvPr id="12" name="Text 12">
            <a:extLst>
              <a:ext uri="{FF2B5EF4-FFF2-40B4-BE49-F238E27FC236}">
                <a16:creationId xmlns:a16="http://schemas.microsoft.com/office/drawing/2014/main" id="{F0706121-F86E-44B2-A7D4-6C4E71656437}"/>
              </a:ext>
            </a:extLst>
          </p:cNvPr>
          <p:cNvSpPr/>
          <p:nvPr/>
        </p:nvSpPr>
        <p:spPr>
          <a:xfrm>
            <a:off x="4726744" y="1731197"/>
            <a:ext cx="9602442" cy="5713095"/>
          </a:xfrm>
          <a:prstGeom prst="rect">
            <a:avLst/>
          </a:prstGeom>
          <a:noFill/>
          <a:ln/>
        </p:spPr>
        <p:txBody>
          <a:bodyPr wrap="square" lIns="0" tIns="0" rIns="0" bIns="0" rtlCol="0" anchor="t"/>
          <a:lstStyle/>
          <a:p>
            <a:pPr algn="just">
              <a:lnSpc>
                <a:spcPct val="150000"/>
              </a:lnSpc>
            </a:pPr>
            <a:r>
              <a:rPr lang="es-MX" sz="1600" dirty="0">
                <a:solidFill>
                  <a:srgbClr val="D7E5D8"/>
                </a:solidFill>
                <a:latin typeface="Syne" pitchFamily="34" charset="0"/>
                <a:ea typeface="Syne" pitchFamily="34" charset="-122"/>
                <a:cs typeface="Syne" pitchFamily="34" charset="-120"/>
              </a:rPr>
              <a:t>Alex es alto, no muy fuerte, es inteligente y además cuenta con una buena vista que le permite ver con claridad a largas distancias; trae un uniforme de explorador. Este personaje es uno de los protagonistas del juego, destacado por ser apasionado en turismo. Al ser el protagonista aparece desde el inicio de esta historia, es uno de los integrantes del grupo de supervivientes.</a:t>
            </a:r>
          </a:p>
          <a:p>
            <a:pPr algn="just">
              <a:lnSpc>
                <a:spcPct val="150000"/>
              </a:lnSpc>
            </a:pPr>
            <a:r>
              <a:rPr lang="es-MX" sz="1600" dirty="0">
                <a:solidFill>
                  <a:srgbClr val="D7E5D8"/>
                </a:solidFill>
                <a:latin typeface="Syne" pitchFamily="34" charset="0"/>
                <a:ea typeface="Syne" pitchFamily="34" charset="-122"/>
                <a:cs typeface="Syne" pitchFamily="34" charset="-120"/>
              </a:rPr>
              <a:t>Es un joven de 25 años de edad, cuenta con habilidades como saber leer de manera precisa cualquier mapa y leer jeroglíficos.</a:t>
            </a:r>
          </a:p>
          <a:p>
            <a:pPr algn="just">
              <a:lnSpc>
                <a:spcPct val="150000"/>
              </a:lnSpc>
            </a:pPr>
            <a:r>
              <a:rPr lang="es-MX" sz="1600" dirty="0">
                <a:solidFill>
                  <a:srgbClr val="D7E5D8"/>
                </a:solidFill>
                <a:latin typeface="Syne" pitchFamily="34" charset="0"/>
              </a:rPr>
              <a:t>En su mochila tiene objetos como:</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Mapas</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Brújula</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Linterna</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Agua</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Cerillos</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Binoculares.</a:t>
            </a:r>
          </a:p>
          <a:p>
            <a:pPr algn="just">
              <a:lnSpc>
                <a:spcPct val="150000"/>
              </a:lnSpc>
            </a:pPr>
            <a:r>
              <a:rPr lang="es-MX" sz="1600" dirty="0">
                <a:solidFill>
                  <a:srgbClr val="D7E5D8"/>
                </a:solidFill>
                <a:latin typeface="Syne" pitchFamily="34" charset="0"/>
              </a:rPr>
              <a:t>Y su única arma es:</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Navaja</a:t>
            </a:r>
            <a:endParaRPr lang="en-US" sz="1600" dirty="0"/>
          </a:p>
        </p:txBody>
      </p:sp>
    </p:spTree>
    <p:extLst>
      <p:ext uri="{BB962C8B-B14F-4D97-AF65-F5344CB8AC3E}">
        <p14:creationId xmlns:p14="http://schemas.microsoft.com/office/powerpoint/2010/main" val="299641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3405068" y="549383"/>
            <a:ext cx="7820263" cy="2363629"/>
          </a:xfrm>
          <a:prstGeom prst="rect">
            <a:avLst/>
          </a:prstGeom>
          <a:noFill/>
          <a:ln/>
        </p:spPr>
        <p:txBody>
          <a:bodyPr wrap="square" lIns="0" tIns="0" rIns="0" bIns="0" rtlCol="0" anchor="t"/>
          <a:lstStyle/>
          <a:p>
            <a:pPr marL="0" indent="0" algn="ctr">
              <a:lnSpc>
                <a:spcPts val="4650"/>
              </a:lnSpc>
              <a:buNone/>
            </a:pPr>
            <a:r>
              <a:rPr lang="en-US" sz="3700" b="1" dirty="0">
                <a:solidFill>
                  <a:srgbClr val="F0F4F1"/>
                </a:solidFill>
                <a:latin typeface="Syne" pitchFamily="34" charset="0"/>
                <a:ea typeface="Syne" pitchFamily="34" charset="-122"/>
                <a:cs typeface="Syne" pitchFamily="34" charset="-120"/>
              </a:rPr>
              <a:t>Diego “El Constructor”</a:t>
            </a:r>
            <a:endParaRPr lang="en-US" sz="3700" dirty="0"/>
          </a:p>
        </p:txBody>
      </p:sp>
      <p:sp>
        <p:nvSpPr>
          <p:cNvPr id="12" name="Text 12">
            <a:extLst>
              <a:ext uri="{FF2B5EF4-FFF2-40B4-BE49-F238E27FC236}">
                <a16:creationId xmlns:a16="http://schemas.microsoft.com/office/drawing/2014/main" id="{F0706121-F86E-44B2-A7D4-6C4E71656437}"/>
              </a:ext>
            </a:extLst>
          </p:cNvPr>
          <p:cNvSpPr/>
          <p:nvPr/>
        </p:nvSpPr>
        <p:spPr>
          <a:xfrm>
            <a:off x="346857" y="1865670"/>
            <a:ext cx="9602442" cy="5438772"/>
          </a:xfrm>
          <a:prstGeom prst="rect">
            <a:avLst/>
          </a:prstGeom>
          <a:noFill/>
          <a:ln/>
        </p:spPr>
        <p:txBody>
          <a:bodyPr wrap="square" lIns="0" tIns="0" rIns="0" bIns="0" rtlCol="0" anchor="t"/>
          <a:lstStyle/>
          <a:p>
            <a:pPr algn="just">
              <a:lnSpc>
                <a:spcPct val="150000"/>
              </a:lnSpc>
            </a:pPr>
            <a:r>
              <a:rPr lang="es-MX" sz="1600" dirty="0">
                <a:solidFill>
                  <a:srgbClr val="D7E5D8"/>
                </a:solidFill>
                <a:latin typeface="Syne" pitchFamily="34" charset="0"/>
                <a:ea typeface="Syne" pitchFamily="34" charset="-122"/>
                <a:cs typeface="Syne" pitchFamily="34" charset="-120"/>
              </a:rPr>
              <a:t>Diego es algo alto, demasiado fuerte, especialista en crear cosas como casas, armas y objetos; trae un camiseta, pantalones, botas, cinturón de herramientas y un sombrero. Este personaje es uno de los protagonistas del juego, destacado por ser apasionado en la construcción. Al ser el protagonista aparece desde el inicio de esta historia, es uno de los integrantes del grupo de supervivientes.</a:t>
            </a:r>
          </a:p>
          <a:p>
            <a:pPr algn="just">
              <a:lnSpc>
                <a:spcPct val="150000"/>
              </a:lnSpc>
            </a:pPr>
            <a:r>
              <a:rPr lang="es-MX" sz="1600" dirty="0">
                <a:solidFill>
                  <a:srgbClr val="D7E5D8"/>
                </a:solidFill>
                <a:latin typeface="Syne" pitchFamily="34" charset="0"/>
                <a:ea typeface="Syne" pitchFamily="34" charset="-122"/>
                <a:cs typeface="Syne" pitchFamily="34" charset="-120"/>
              </a:rPr>
              <a:t>Es un joven de 27 años de edad, cuenta con habilidades como crear armas, refugios y objetos, también es capaz de dominar armas con una gran habilidad y en cazar animales.</a:t>
            </a:r>
          </a:p>
          <a:p>
            <a:pPr algn="just">
              <a:lnSpc>
                <a:spcPct val="150000"/>
              </a:lnSpc>
            </a:pPr>
            <a:r>
              <a:rPr lang="es-MX" sz="1600" dirty="0">
                <a:solidFill>
                  <a:srgbClr val="D7E5D8"/>
                </a:solidFill>
                <a:latin typeface="Syne" pitchFamily="34" charset="0"/>
              </a:rPr>
              <a:t>En su mochila tiene herramientas como:</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Martillo</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Machete</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Sierra</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Pala</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Pico</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Libro de conocimientos</a:t>
            </a:r>
          </a:p>
          <a:p>
            <a:pPr algn="just">
              <a:lnSpc>
                <a:spcPct val="150000"/>
              </a:lnSpc>
            </a:pPr>
            <a:r>
              <a:rPr lang="es-MX" sz="1600" dirty="0">
                <a:solidFill>
                  <a:srgbClr val="D7E5D8"/>
                </a:solidFill>
                <a:latin typeface="Syne" pitchFamily="34" charset="0"/>
              </a:rPr>
              <a:t>No cuenta con armas pero tiene una habilidad especial de que las armas que él usa hacen un 10% más de daño.</a:t>
            </a:r>
            <a:endParaRPr lang="en-US" sz="1600" dirty="0"/>
          </a:p>
        </p:txBody>
      </p:sp>
      <p:pic>
        <p:nvPicPr>
          <p:cNvPr id="6" name="Picture 4" descr="un personaje de un videojuego 2d llamado Diego que parezca un constructor de aldeas con herramientas">
            <a:extLst>
              <a:ext uri="{FF2B5EF4-FFF2-40B4-BE49-F238E27FC236}">
                <a16:creationId xmlns:a16="http://schemas.microsoft.com/office/drawing/2014/main" id="{6EB0D7CD-D822-4F86-BD74-977167EC72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16713" y="2531572"/>
            <a:ext cx="3966829" cy="3966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4561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3405068" y="549384"/>
            <a:ext cx="7820263" cy="945930"/>
          </a:xfrm>
          <a:prstGeom prst="rect">
            <a:avLst/>
          </a:prstGeom>
          <a:noFill/>
          <a:ln/>
        </p:spPr>
        <p:txBody>
          <a:bodyPr wrap="square" lIns="0" tIns="0" rIns="0" bIns="0" rtlCol="0" anchor="t"/>
          <a:lstStyle/>
          <a:p>
            <a:pPr marL="0" indent="0" algn="ctr">
              <a:lnSpc>
                <a:spcPts val="4650"/>
              </a:lnSpc>
              <a:buNone/>
            </a:pPr>
            <a:r>
              <a:rPr lang="en-US" sz="3700" b="1" dirty="0">
                <a:solidFill>
                  <a:srgbClr val="F0F4F1"/>
                </a:solidFill>
                <a:latin typeface="Syne" pitchFamily="34" charset="0"/>
                <a:ea typeface="Syne" pitchFamily="34" charset="-122"/>
                <a:cs typeface="Syne" pitchFamily="34" charset="-120"/>
              </a:rPr>
              <a:t>Luna “La </a:t>
            </a:r>
            <a:r>
              <a:rPr lang="en-US" sz="3700" b="1" dirty="0" err="1">
                <a:solidFill>
                  <a:srgbClr val="F0F4F1"/>
                </a:solidFill>
                <a:latin typeface="Syne" pitchFamily="34" charset="0"/>
                <a:ea typeface="Syne" pitchFamily="34" charset="-122"/>
                <a:cs typeface="Syne" pitchFamily="34" charset="-120"/>
              </a:rPr>
              <a:t>Sanadora</a:t>
            </a:r>
            <a:r>
              <a:rPr lang="en-US" sz="3700" b="1" dirty="0">
                <a:solidFill>
                  <a:srgbClr val="F0F4F1"/>
                </a:solidFill>
                <a:latin typeface="Syne" pitchFamily="34" charset="0"/>
                <a:ea typeface="Syne" pitchFamily="34" charset="-122"/>
                <a:cs typeface="Syne" pitchFamily="34" charset="-120"/>
              </a:rPr>
              <a:t>”</a:t>
            </a:r>
            <a:endParaRPr lang="en-US" sz="3700" dirty="0"/>
          </a:p>
        </p:txBody>
      </p:sp>
      <p:sp>
        <p:nvSpPr>
          <p:cNvPr id="12" name="Text 12">
            <a:extLst>
              <a:ext uri="{FF2B5EF4-FFF2-40B4-BE49-F238E27FC236}">
                <a16:creationId xmlns:a16="http://schemas.microsoft.com/office/drawing/2014/main" id="{F0706121-F86E-44B2-A7D4-6C4E71656437}"/>
              </a:ext>
            </a:extLst>
          </p:cNvPr>
          <p:cNvSpPr/>
          <p:nvPr/>
        </p:nvSpPr>
        <p:spPr>
          <a:xfrm>
            <a:off x="4726744" y="1731197"/>
            <a:ext cx="9602442" cy="5713095"/>
          </a:xfrm>
          <a:prstGeom prst="rect">
            <a:avLst/>
          </a:prstGeom>
          <a:noFill/>
          <a:ln/>
        </p:spPr>
        <p:txBody>
          <a:bodyPr wrap="square" lIns="0" tIns="0" rIns="0" bIns="0" rtlCol="0" anchor="t"/>
          <a:lstStyle/>
          <a:p>
            <a:pPr algn="just">
              <a:lnSpc>
                <a:spcPct val="150000"/>
              </a:lnSpc>
            </a:pPr>
            <a:r>
              <a:rPr lang="es-MX" sz="1600" dirty="0">
                <a:solidFill>
                  <a:srgbClr val="D7E5D8"/>
                </a:solidFill>
                <a:latin typeface="Syne" pitchFamily="34" charset="0"/>
                <a:ea typeface="Syne" pitchFamily="34" charset="-122"/>
                <a:cs typeface="Syne" pitchFamily="34" charset="-120"/>
              </a:rPr>
              <a:t>Luna es de estatura media, no es fuerte, es inteligente, rubia y además cuenta con conocimientos en medicina y vegetación; trae un uniforme de doctora. Esta personaje es una de los protagonistas del juego, destacado por ser apasionada en medicina. Al ser la protagonista aparece desde el inicio de esta historia, es una de los integrantes del grupo de supervivientes.</a:t>
            </a:r>
          </a:p>
          <a:p>
            <a:pPr algn="just">
              <a:lnSpc>
                <a:spcPct val="150000"/>
              </a:lnSpc>
            </a:pPr>
            <a:r>
              <a:rPr lang="es-MX" sz="1600" dirty="0">
                <a:solidFill>
                  <a:srgbClr val="D7E5D8"/>
                </a:solidFill>
                <a:latin typeface="Syne" pitchFamily="34" charset="0"/>
                <a:ea typeface="Syne" pitchFamily="34" charset="-122"/>
                <a:cs typeface="Syne" pitchFamily="34" charset="-120"/>
              </a:rPr>
              <a:t>Es una joven de 24 años de edad, cuenta con habilidades como conocer los beneficios y maleficios de las plantas.</a:t>
            </a:r>
          </a:p>
          <a:p>
            <a:pPr algn="just">
              <a:lnSpc>
                <a:spcPct val="150000"/>
              </a:lnSpc>
            </a:pPr>
            <a:r>
              <a:rPr lang="es-MX" sz="1600" dirty="0">
                <a:solidFill>
                  <a:srgbClr val="D7E5D8"/>
                </a:solidFill>
                <a:latin typeface="Syne" pitchFamily="34" charset="0"/>
              </a:rPr>
              <a:t>En su mochila tiene objetos como:</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Jeringa</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Cinturón de tela</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Mortero</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Botiquín</a:t>
            </a:r>
          </a:p>
          <a:p>
            <a:pPr marL="285750" indent="-285750" algn="just">
              <a:lnSpc>
                <a:spcPct val="150000"/>
              </a:lnSpc>
              <a:buFont typeface="Arial" panose="020B0604020202020204" pitchFamily="34" charset="0"/>
              <a:buChar char="•"/>
            </a:pPr>
            <a:r>
              <a:rPr lang="es-MX" sz="1600" dirty="0">
                <a:solidFill>
                  <a:srgbClr val="D7E5D8"/>
                </a:solidFill>
                <a:latin typeface="Syne" pitchFamily="34" charset="0"/>
              </a:rPr>
              <a:t>Frascos</a:t>
            </a:r>
          </a:p>
          <a:p>
            <a:pPr algn="just">
              <a:lnSpc>
                <a:spcPct val="150000"/>
              </a:lnSpc>
            </a:pPr>
            <a:r>
              <a:rPr lang="es-MX" sz="1600" dirty="0">
                <a:solidFill>
                  <a:srgbClr val="D7E5D8"/>
                </a:solidFill>
                <a:latin typeface="Syne" pitchFamily="34" charset="0"/>
              </a:rPr>
              <a:t>No tiene armas, pero su habilidad especial es que a las armas les puede colocar veneno y así hacer más daño a los enemigos.</a:t>
            </a:r>
          </a:p>
        </p:txBody>
      </p:sp>
      <p:pic>
        <p:nvPicPr>
          <p:cNvPr id="5" name="Picture 6" descr="A female character from a 2D video game similar to Mario Bros, designed as a healer">
            <a:extLst>
              <a:ext uri="{FF2B5EF4-FFF2-40B4-BE49-F238E27FC236}">
                <a16:creationId xmlns:a16="http://schemas.microsoft.com/office/drawing/2014/main" id="{BDE1343F-5EA4-4D7B-9FCA-37EFCFDE9C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5089" y="2421876"/>
            <a:ext cx="3385848" cy="3385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3159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6">
                <a:lumMod val="75000"/>
              </a:schemeClr>
            </a:gs>
            <a:gs pos="0">
              <a:srgbClr val="00421E"/>
            </a:gs>
            <a:gs pos="16000">
              <a:srgbClr val="031504"/>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3" name="Text 0"/>
          <p:cNvSpPr/>
          <p:nvPr/>
        </p:nvSpPr>
        <p:spPr>
          <a:xfrm>
            <a:off x="3405068" y="549384"/>
            <a:ext cx="7820263" cy="945930"/>
          </a:xfrm>
          <a:prstGeom prst="rect">
            <a:avLst/>
          </a:prstGeom>
          <a:noFill/>
          <a:ln/>
        </p:spPr>
        <p:txBody>
          <a:bodyPr wrap="square" lIns="0" tIns="0" rIns="0" bIns="0" rtlCol="0" anchor="t"/>
          <a:lstStyle/>
          <a:p>
            <a:pPr marL="0" indent="0" algn="ctr">
              <a:lnSpc>
                <a:spcPts val="4650"/>
              </a:lnSpc>
              <a:buNone/>
            </a:pPr>
            <a:r>
              <a:rPr lang="en-US" sz="3700" b="1" dirty="0" err="1">
                <a:solidFill>
                  <a:srgbClr val="F0F4F1"/>
                </a:solidFill>
                <a:latin typeface="Syne" pitchFamily="34" charset="0"/>
              </a:rPr>
              <a:t>Enemigos</a:t>
            </a:r>
            <a:r>
              <a:rPr lang="en-US" sz="3700" b="1" dirty="0">
                <a:solidFill>
                  <a:srgbClr val="F0F4F1"/>
                </a:solidFill>
                <a:latin typeface="Syne" pitchFamily="34" charset="0"/>
              </a:rPr>
              <a:t> </a:t>
            </a:r>
            <a:r>
              <a:rPr lang="en-US" sz="3700" b="1" dirty="0" err="1">
                <a:solidFill>
                  <a:srgbClr val="F0F4F1"/>
                </a:solidFill>
                <a:latin typeface="Syne" pitchFamily="34" charset="0"/>
              </a:rPr>
              <a:t>en</a:t>
            </a:r>
            <a:r>
              <a:rPr lang="en-US" sz="3700" b="1" dirty="0">
                <a:solidFill>
                  <a:srgbClr val="F0F4F1"/>
                </a:solidFill>
                <a:latin typeface="Syne" pitchFamily="34" charset="0"/>
              </a:rPr>
              <a:t> “Isla </a:t>
            </a:r>
            <a:r>
              <a:rPr lang="en-US" sz="3700" b="1" dirty="0" err="1">
                <a:solidFill>
                  <a:srgbClr val="F0F4F1"/>
                </a:solidFill>
                <a:latin typeface="Syne" pitchFamily="34" charset="0"/>
              </a:rPr>
              <a:t>Serpiente</a:t>
            </a:r>
            <a:r>
              <a:rPr lang="en-US" sz="3700" b="1" dirty="0">
                <a:solidFill>
                  <a:srgbClr val="F0F4F1"/>
                </a:solidFill>
                <a:latin typeface="Syne" pitchFamily="34" charset="0"/>
              </a:rPr>
              <a:t>”</a:t>
            </a:r>
            <a:endParaRPr lang="en-US" sz="3700" dirty="0"/>
          </a:p>
        </p:txBody>
      </p:sp>
      <p:sp>
        <p:nvSpPr>
          <p:cNvPr id="12" name="Text 12">
            <a:extLst>
              <a:ext uri="{FF2B5EF4-FFF2-40B4-BE49-F238E27FC236}">
                <a16:creationId xmlns:a16="http://schemas.microsoft.com/office/drawing/2014/main" id="{F0706121-F86E-44B2-A7D4-6C4E71656437}"/>
              </a:ext>
            </a:extLst>
          </p:cNvPr>
          <p:cNvSpPr/>
          <p:nvPr/>
        </p:nvSpPr>
        <p:spPr>
          <a:xfrm>
            <a:off x="3405068" y="1772061"/>
            <a:ext cx="10728027" cy="1120362"/>
          </a:xfrm>
          <a:prstGeom prst="rect">
            <a:avLst/>
          </a:prstGeom>
          <a:noFill/>
          <a:ln/>
        </p:spPr>
        <p:txBody>
          <a:bodyPr wrap="square" lIns="0" tIns="0" rIns="0" bIns="0" rtlCol="0" anchor="t"/>
          <a:lstStyle/>
          <a:p>
            <a:r>
              <a:rPr lang="es-ES" sz="1600" b="1" dirty="0">
                <a:solidFill>
                  <a:schemeClr val="bg1"/>
                </a:solidFill>
              </a:rPr>
              <a:t>Apariencia</a:t>
            </a:r>
            <a:r>
              <a:rPr lang="es-ES" sz="1600" dirty="0">
                <a:solidFill>
                  <a:schemeClr val="bg1"/>
                </a:solidFill>
              </a:rPr>
              <a:t>:</a:t>
            </a:r>
            <a:br>
              <a:rPr lang="es-ES" sz="1600" dirty="0">
                <a:solidFill>
                  <a:schemeClr val="bg1"/>
                </a:solidFill>
              </a:rPr>
            </a:br>
            <a:r>
              <a:rPr lang="es-ES" sz="1600" dirty="0">
                <a:solidFill>
                  <a:schemeClr val="bg1"/>
                </a:solidFill>
              </a:rPr>
              <a:t>Estas serpientes son de tamaño mediano, con una piel escamosa y colores que varían entre marrón y verde, lo que les permite camuflarse fácilmente en áreas con vegetación baja o en suelos terrosos. Tienen ojos brillantes y afilados colmillos que brillan ligeramente antes de un ataque. Su movimiento es fluido y rápido, serpenteando con agilidad, lo que las hace difíciles de predecir.</a:t>
            </a:r>
          </a:p>
          <a:p>
            <a:r>
              <a:rPr lang="es-ES" sz="1600" b="1" dirty="0">
                <a:solidFill>
                  <a:schemeClr val="bg1"/>
                </a:solidFill>
              </a:rPr>
              <a:t>Comportamiento</a:t>
            </a:r>
            <a:r>
              <a:rPr lang="es-ES" sz="1600" dirty="0">
                <a:solidFill>
                  <a:schemeClr val="bg1"/>
                </a:solidFill>
              </a:rPr>
              <a:t>:</a:t>
            </a:r>
            <a:br>
              <a:rPr lang="es-ES" sz="1600" dirty="0">
                <a:solidFill>
                  <a:schemeClr val="bg1"/>
                </a:solidFill>
              </a:rPr>
            </a:br>
            <a:r>
              <a:rPr lang="es-ES" sz="1600" dirty="0">
                <a:solidFill>
                  <a:schemeClr val="bg1"/>
                </a:solidFill>
              </a:rPr>
              <a:t>Las serpientes son criaturas solitarias y prefieren emboscar a sus presas en áreas abiertas o donde la vegetación es escasa. Aunque son vulnerables, su rapidez les permite atacar y retirarse rápidamente. Su principal ataque es una mordida venenosa que drena la vida del jugador lentamente, afectando su rendimiento durante la batalla. Si el jugador no contrarresta este veneno a tiempo, su salud disminuirá gradualmente hasta que sea derrotado.</a:t>
            </a:r>
          </a:p>
          <a:p>
            <a:pPr algn="just"/>
            <a:r>
              <a:rPr lang="es-ES" sz="1600" b="1" dirty="0">
                <a:solidFill>
                  <a:schemeClr val="bg1"/>
                </a:solidFill>
              </a:rPr>
              <a:t>Habilidades Especiales</a:t>
            </a:r>
            <a:r>
              <a:rPr lang="es-ES" sz="1600" dirty="0">
                <a:solidFill>
                  <a:schemeClr val="bg1"/>
                </a:solidFill>
              </a:rPr>
              <a:t>:</a:t>
            </a:r>
          </a:p>
          <a:p>
            <a:pPr algn="just">
              <a:buFont typeface="+mj-lt"/>
              <a:buAutoNum type="arabicPeriod"/>
            </a:pPr>
            <a:r>
              <a:rPr lang="es-ES" sz="1600" b="1" dirty="0">
                <a:solidFill>
                  <a:schemeClr val="bg1"/>
                </a:solidFill>
              </a:rPr>
              <a:t>Mordida Venenosa</a:t>
            </a:r>
            <a:r>
              <a:rPr lang="es-ES" sz="1600" dirty="0">
                <a:solidFill>
                  <a:schemeClr val="bg1"/>
                </a:solidFill>
              </a:rPr>
              <a:t>: Un ataque que inyecta veneno, bajando la vida del jugador poco a poco. El efecto puede durar 10 segundos, durante los cuales la salud del jugador se ve reducida progresivamente.</a:t>
            </a:r>
          </a:p>
          <a:p>
            <a:pPr algn="just">
              <a:buFont typeface="+mj-lt"/>
              <a:buAutoNum type="arabicPeriod"/>
            </a:pPr>
            <a:r>
              <a:rPr lang="es-ES" sz="1600" b="1" dirty="0">
                <a:solidFill>
                  <a:schemeClr val="bg1"/>
                </a:solidFill>
              </a:rPr>
              <a:t>Deslizamiento Rápido</a:t>
            </a:r>
            <a:r>
              <a:rPr lang="es-ES" sz="1600" dirty="0">
                <a:solidFill>
                  <a:schemeClr val="bg1"/>
                </a:solidFill>
              </a:rPr>
              <a:t>: Las serpientes pueden moverse rápidamente a distancias cortas, esquivando ataques o acercándose sigilosamente para morder al jugador por sorpresa.</a:t>
            </a:r>
          </a:p>
          <a:p>
            <a:pPr algn="just">
              <a:buFont typeface="+mj-lt"/>
              <a:buAutoNum type="arabicPeriod"/>
            </a:pPr>
            <a:r>
              <a:rPr lang="es-ES" sz="1600" b="1" dirty="0">
                <a:solidFill>
                  <a:schemeClr val="bg1"/>
                </a:solidFill>
              </a:rPr>
              <a:t>Camuflaje Natural</a:t>
            </a:r>
            <a:r>
              <a:rPr lang="es-ES" sz="1600" dirty="0">
                <a:solidFill>
                  <a:schemeClr val="bg1"/>
                </a:solidFill>
              </a:rPr>
              <a:t>: En áreas con baja vegetación, las serpientes pueden ser difíciles de detectar, lo que aumenta la probabilidad de que embosquen al jugador.</a:t>
            </a:r>
          </a:p>
          <a:p>
            <a:r>
              <a:rPr lang="es-ES" sz="1600" b="1" dirty="0">
                <a:solidFill>
                  <a:schemeClr val="bg1"/>
                </a:solidFill>
              </a:rPr>
              <a:t>Debilidades</a:t>
            </a:r>
            <a:r>
              <a:rPr lang="es-ES" sz="1600" dirty="0">
                <a:solidFill>
                  <a:schemeClr val="bg1"/>
                </a:solidFill>
              </a:rPr>
              <a:t>:</a:t>
            </a:r>
            <a:br>
              <a:rPr lang="es-ES" sz="1600" dirty="0">
                <a:solidFill>
                  <a:schemeClr val="bg1"/>
                </a:solidFill>
              </a:rPr>
            </a:br>
            <a:r>
              <a:rPr lang="es-ES" sz="1600" dirty="0">
                <a:solidFill>
                  <a:schemeClr val="bg1"/>
                </a:solidFill>
              </a:rPr>
              <a:t>Son vulnerables a las armas de filo cortante como espadas o dagas. También se puede utilizar fuego para debilitarlas rápidamente, ya que el calor y las llamas afectan severamente su resistencia. En combate directo, no poseen mucha vida, por lo que los jugadores deben aprovechar su baja resistencia para eliminarlas rápidamente.</a:t>
            </a:r>
          </a:p>
        </p:txBody>
      </p:sp>
      <p:pic>
        <p:nvPicPr>
          <p:cNvPr id="4" name="Imagen 3">
            <a:extLst>
              <a:ext uri="{FF2B5EF4-FFF2-40B4-BE49-F238E27FC236}">
                <a16:creationId xmlns:a16="http://schemas.microsoft.com/office/drawing/2014/main" id="{5D5D04DB-DADA-4D28-92C4-5DFF428719D6}"/>
              </a:ext>
            </a:extLst>
          </p:cNvPr>
          <p:cNvPicPr>
            <a:picLocks noChangeAspect="1"/>
          </p:cNvPicPr>
          <p:nvPr/>
        </p:nvPicPr>
        <p:blipFill rotWithShape="1">
          <a:blip r:embed="rId3"/>
          <a:srcRect l="3559" r="66201" b="53603"/>
          <a:stretch/>
        </p:blipFill>
        <p:spPr>
          <a:xfrm>
            <a:off x="499570" y="2850776"/>
            <a:ext cx="2449014" cy="2038699"/>
          </a:xfrm>
          <a:prstGeom prst="rect">
            <a:avLst/>
          </a:prstGeom>
        </p:spPr>
      </p:pic>
    </p:spTree>
    <p:extLst>
      <p:ext uri="{BB962C8B-B14F-4D97-AF65-F5344CB8AC3E}">
        <p14:creationId xmlns:p14="http://schemas.microsoft.com/office/powerpoint/2010/main" val="20171271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2000</TotalTime>
  <Words>2074</Words>
  <Application>Microsoft Office PowerPoint</Application>
  <PresentationFormat>Personalizado</PresentationFormat>
  <Paragraphs>145</Paragraphs>
  <Slides>17</Slides>
  <Notes>17</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17</vt:i4>
      </vt:variant>
    </vt:vector>
  </HeadingPairs>
  <TitlesOfParts>
    <vt:vector size="21" baseType="lpstr">
      <vt:lpstr>Syne</vt:lpstr>
      <vt:lpstr>Calibri</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Sebas Márquez</cp:lastModifiedBy>
  <cp:revision>28</cp:revision>
  <dcterms:created xsi:type="dcterms:W3CDTF">2024-09-27T02:21:23Z</dcterms:created>
  <dcterms:modified xsi:type="dcterms:W3CDTF">2024-09-30T18:56:24Z</dcterms:modified>
</cp:coreProperties>
</file>